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handoutMasterIdLst>
    <p:handoutMasterId r:id="rId31"/>
  </p:handoutMasterIdLst>
  <p:sldIdLst>
    <p:sldId id="256" r:id="rId2"/>
    <p:sldId id="257" r:id="rId3"/>
    <p:sldId id="259" r:id="rId4"/>
    <p:sldId id="260" r:id="rId5"/>
    <p:sldId id="261" r:id="rId6"/>
    <p:sldId id="262" r:id="rId7"/>
    <p:sldId id="313" r:id="rId8"/>
    <p:sldId id="264" r:id="rId9"/>
    <p:sldId id="263" r:id="rId10"/>
    <p:sldId id="266" r:id="rId11"/>
    <p:sldId id="268" r:id="rId12"/>
    <p:sldId id="270" r:id="rId13"/>
    <p:sldId id="280" r:id="rId14"/>
    <p:sldId id="272" r:id="rId15"/>
    <p:sldId id="278" r:id="rId16"/>
    <p:sldId id="279" r:id="rId17"/>
    <p:sldId id="281" r:id="rId18"/>
    <p:sldId id="283" r:id="rId19"/>
    <p:sldId id="276" r:id="rId20"/>
    <p:sldId id="284" r:id="rId21"/>
    <p:sldId id="312" r:id="rId22"/>
    <p:sldId id="285" r:id="rId23"/>
    <p:sldId id="287" r:id="rId24"/>
    <p:sldId id="290" r:id="rId25"/>
    <p:sldId id="291" r:id="rId26"/>
    <p:sldId id="295" r:id="rId27"/>
    <p:sldId id="302" r:id="rId28"/>
    <p:sldId id="301" r:id="rId29"/>
    <p:sldId id="311" r:id="rId30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022" autoAdjust="0"/>
    <p:restoredTop sz="94660"/>
  </p:normalViewPr>
  <p:slideViewPr>
    <p:cSldViewPr snapToGrid="0">
      <p:cViewPr varScale="1">
        <p:scale>
          <a:sx n="44" d="100"/>
          <a:sy n="44" d="100"/>
        </p:scale>
        <p:origin x="86" y="2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0546DB-8B92-4D87-A578-C7A749B13BCF}" type="datetimeFigureOut">
              <a:rPr lang="en-CA" smtClean="0"/>
              <a:t>08/04/2019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6336CE-1B59-4D0F-B8E8-9FB499FFAA6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774464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69BF1-5D31-4F1F-BBA0-B06CF451CB4D}" type="datetimeFigureOut">
              <a:rPr lang="en-CA" smtClean="0"/>
              <a:t>08/04/2019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41C5D66-F8A1-4288-B3A6-52E34FD569A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24805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69BF1-5D31-4F1F-BBA0-B06CF451CB4D}" type="datetimeFigureOut">
              <a:rPr lang="en-CA" smtClean="0"/>
              <a:t>08/04/2019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41C5D66-F8A1-4288-B3A6-52E34FD569A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24348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69BF1-5D31-4F1F-BBA0-B06CF451CB4D}" type="datetimeFigureOut">
              <a:rPr lang="en-CA" smtClean="0"/>
              <a:t>08/04/2019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41C5D66-F8A1-4288-B3A6-52E34FD569A9}" type="slidenum">
              <a:rPr lang="en-CA" smtClean="0"/>
              <a:t>‹#›</a:t>
            </a:fld>
            <a:endParaRPr lang="en-C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658965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69BF1-5D31-4F1F-BBA0-B06CF451CB4D}" type="datetimeFigureOut">
              <a:rPr lang="en-CA" smtClean="0"/>
              <a:t>08/04/2019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41C5D66-F8A1-4288-B3A6-52E34FD569A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708761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69BF1-5D31-4F1F-BBA0-B06CF451CB4D}" type="datetimeFigureOut">
              <a:rPr lang="en-CA" smtClean="0"/>
              <a:t>08/04/2019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41C5D66-F8A1-4288-B3A6-52E34FD569A9}" type="slidenum">
              <a:rPr lang="en-CA" smtClean="0"/>
              <a:t>‹#›</a:t>
            </a:fld>
            <a:endParaRPr lang="en-C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022828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69BF1-5D31-4F1F-BBA0-B06CF451CB4D}" type="datetimeFigureOut">
              <a:rPr lang="en-CA" smtClean="0"/>
              <a:t>08/04/2019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41C5D66-F8A1-4288-B3A6-52E34FD569A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47204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69BF1-5D31-4F1F-BBA0-B06CF451CB4D}" type="datetimeFigureOut">
              <a:rPr lang="en-CA" smtClean="0"/>
              <a:t>08/04/2019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C5D66-F8A1-4288-B3A6-52E34FD569A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701499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69BF1-5D31-4F1F-BBA0-B06CF451CB4D}" type="datetimeFigureOut">
              <a:rPr lang="en-CA" smtClean="0"/>
              <a:t>08/04/2019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C5D66-F8A1-4288-B3A6-52E34FD569A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48197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109728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981200"/>
            <a:ext cx="10972800" cy="4114800"/>
          </a:xfrm>
        </p:spPr>
        <p:txBody>
          <a:bodyPr/>
          <a:lstStyle/>
          <a:p>
            <a:pPr lvl="0"/>
            <a:endParaRPr lang="en-CA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7988EA-1EA5-4E45-8D6C-C2931B79414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69016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69BF1-5D31-4F1F-BBA0-B06CF451CB4D}" type="datetimeFigureOut">
              <a:rPr lang="en-CA" smtClean="0"/>
              <a:t>08/04/2019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C5D66-F8A1-4288-B3A6-52E34FD569A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2731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69BF1-5D31-4F1F-BBA0-B06CF451CB4D}" type="datetimeFigureOut">
              <a:rPr lang="en-CA" smtClean="0"/>
              <a:t>08/04/2019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41C5D66-F8A1-4288-B3A6-52E34FD569A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63775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69BF1-5D31-4F1F-BBA0-B06CF451CB4D}" type="datetimeFigureOut">
              <a:rPr lang="en-CA" smtClean="0"/>
              <a:t>08/04/2019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41C5D66-F8A1-4288-B3A6-52E34FD569A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34569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69BF1-5D31-4F1F-BBA0-B06CF451CB4D}" type="datetimeFigureOut">
              <a:rPr lang="en-CA" smtClean="0"/>
              <a:t>08/04/2019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41C5D66-F8A1-4288-B3A6-52E34FD569A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20607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69BF1-5D31-4F1F-BBA0-B06CF451CB4D}" type="datetimeFigureOut">
              <a:rPr lang="en-CA" smtClean="0"/>
              <a:t>08/04/2019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C5D66-F8A1-4288-B3A6-52E34FD569A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7482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69BF1-5D31-4F1F-BBA0-B06CF451CB4D}" type="datetimeFigureOut">
              <a:rPr lang="en-CA" smtClean="0"/>
              <a:t>08/04/2019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C5D66-F8A1-4288-B3A6-52E34FD569A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5931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69BF1-5D31-4F1F-BBA0-B06CF451CB4D}" type="datetimeFigureOut">
              <a:rPr lang="en-CA" smtClean="0"/>
              <a:t>08/04/2019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C5D66-F8A1-4288-B3A6-52E34FD569A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34499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69BF1-5D31-4F1F-BBA0-B06CF451CB4D}" type="datetimeFigureOut">
              <a:rPr lang="en-CA" smtClean="0"/>
              <a:t>08/04/2019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41C5D66-F8A1-4288-B3A6-52E34FD569A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91294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69BF1-5D31-4F1F-BBA0-B06CF451CB4D}" type="datetimeFigureOut">
              <a:rPr lang="en-CA" smtClean="0"/>
              <a:t>08/04/2019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41C5D66-F8A1-4288-B3A6-52E34FD569A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80606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  <p:sldLayoutId id="214748371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20.gif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5.png"/><Relationship Id="rId5" Type="http://schemas.openxmlformats.org/officeDocument/2006/relationships/image" Target="../media/image23.w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9.jpeg"/><Relationship Id="rId3" Type="http://schemas.openxmlformats.org/officeDocument/2006/relationships/hyperlink" Target="http://images.google.ca/imgres?imgurl=http://www.ars.usda.gov/images/docs/3828_4012/oj2.jpg&amp;imgrefurl=http://www.ars.usda.gov/Research/Research.htm?modecode%3D66-21-00-00&amp;h=2262&amp;w=1485&amp;sz=800&amp;tbnid=vbETxkxTewyaKM:&amp;tbnh=150&amp;tbnw=98&amp;hl=en&amp;start=7&amp;prev=/images?q%3Dorange%2Bjuice%26svnum%3D10%26hl%3Den%26lr%3D" TargetMode="External"/><Relationship Id="rId7" Type="http://schemas.openxmlformats.org/officeDocument/2006/relationships/image" Target="../media/image4.jpeg"/><Relationship Id="rId12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images.google.ca/imgres?imgurl=http://dbhs.wvusd.k12.ca.us/webdocs/AcidBase/Lab-AcidBaseTitration/Bottle-HCl-Dil.JPG&amp;imgrefurl=http://dbhs.wvusd.k12.ca.us/webdocs/AcidBase/Lab-AcidBaseTitration/&amp;h=480&amp;w=640&amp;sz=25&amp;tbnid=NEMGXgSY8LjFPM:&amp;tbnh=101&amp;tbnw=135&amp;hl=en&amp;start=1&amp;prev=/images?q%3DHCl%26svnum%3D10%26hl%3Den%26lr%3D%26sa%3DN" TargetMode="External"/><Relationship Id="rId11" Type="http://schemas.openxmlformats.org/officeDocument/2006/relationships/hyperlink" Target="http://images.google.ca/imgres?imgurl=http://phillips.blogs.com/goc/draino.jpg&amp;imgrefurl=http://phillips.blogs.com/goc/2004/02/&amp;h=640&amp;w=480&amp;sz=85&amp;tbnid=eYyQU9Aaz4P1RM:&amp;tbnh=135&amp;tbnw=101&amp;hl=en&amp;start=1&amp;prev=/images?q%3Ddraino%26svnum%3D10%26hl%3Den%26lr%3D" TargetMode="External"/><Relationship Id="rId5" Type="http://schemas.openxmlformats.org/officeDocument/2006/relationships/image" Target="../media/image3.wmf"/><Relationship Id="rId10" Type="http://schemas.openxmlformats.org/officeDocument/2006/relationships/image" Target="../media/image7.png"/><Relationship Id="rId4" Type="http://schemas.openxmlformats.org/officeDocument/2006/relationships/image" Target="../media/image2.jpeg"/><Relationship Id="rId9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visionlearning.com/library/x_linker.php?moid=191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Acids &amp; Bases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Ch12 in text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6835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u="sng" dirty="0" smtClean="0">
                <a:solidFill>
                  <a:schemeClr val="tx1"/>
                </a:solidFill>
              </a:rPr>
              <a:t>Strength</a:t>
            </a:r>
            <a:endParaRPr lang="en-US" altLang="en-US" b="1" u="sng" dirty="0">
              <a:solidFill>
                <a:schemeClr val="tx1"/>
              </a:solidFill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8892" y="1438153"/>
            <a:ext cx="9588690" cy="48006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altLang="en-US" sz="3000" b="1" dirty="0" smtClean="0">
                <a:solidFill>
                  <a:schemeClr val="tx1"/>
                </a:solidFill>
              </a:rPr>
              <a:t>A </a:t>
            </a:r>
            <a:r>
              <a:rPr lang="en-US" altLang="en-US" sz="3000" b="1" dirty="0">
                <a:solidFill>
                  <a:schemeClr val="tx1"/>
                </a:solidFill>
              </a:rPr>
              <a:t>strong </a:t>
            </a:r>
            <a:r>
              <a:rPr lang="en-US" altLang="en-US" sz="3000" b="1" dirty="0" smtClean="0">
                <a:solidFill>
                  <a:schemeClr val="tx1"/>
                </a:solidFill>
              </a:rPr>
              <a:t>acid</a:t>
            </a:r>
            <a:r>
              <a:rPr lang="en-US" altLang="en-US" sz="3000" dirty="0">
                <a:solidFill>
                  <a:schemeClr val="tx1"/>
                </a:solidFill>
              </a:rPr>
              <a:t>		</a:t>
            </a:r>
          </a:p>
          <a:p>
            <a:pPr lvl="1">
              <a:lnSpc>
                <a:spcPct val="90000"/>
              </a:lnSpc>
            </a:pPr>
            <a:r>
              <a:rPr lang="en-US" altLang="en-US" sz="3000" dirty="0" smtClean="0">
                <a:solidFill>
                  <a:schemeClr val="tx1"/>
                </a:solidFill>
              </a:rPr>
              <a:t>dissociates </a:t>
            </a:r>
            <a:r>
              <a:rPr lang="en-US" altLang="en-US" sz="3000" dirty="0">
                <a:solidFill>
                  <a:schemeClr val="tx1"/>
                </a:solidFill>
              </a:rPr>
              <a:t>completely	</a:t>
            </a:r>
          </a:p>
          <a:p>
            <a:pPr lvl="2">
              <a:lnSpc>
                <a:spcPct val="90000"/>
              </a:lnSpc>
            </a:pPr>
            <a:r>
              <a:rPr lang="en-US" altLang="en-US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>
                <a:solidFill>
                  <a:schemeClr val="tx1"/>
                </a:solidFill>
              </a:rPr>
              <a:t>	</a:t>
            </a:r>
            <a:r>
              <a:rPr lang="en-US" altLang="en-US" sz="2800" dirty="0" err="1" smtClean="0">
                <a:solidFill>
                  <a:schemeClr val="tx1"/>
                </a:solidFill>
              </a:rPr>
              <a:t>HCl</a:t>
            </a:r>
            <a:r>
              <a:rPr lang="en-US" altLang="en-US" sz="2800" dirty="0" smtClean="0">
                <a:solidFill>
                  <a:schemeClr val="tx1"/>
                </a:solidFill>
              </a:rPr>
              <a:t>  </a:t>
            </a:r>
            <a:r>
              <a:rPr lang="en-US" altLang="en-US" sz="28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⇄   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H</a:t>
            </a:r>
            <a:r>
              <a:rPr lang="en-US" altLang="en-US" sz="2800" baseline="30000" dirty="0" smtClean="0">
                <a:solidFill>
                  <a:schemeClr val="tx1"/>
                </a:solidFill>
              </a:rPr>
              <a:t>+    </a:t>
            </a:r>
            <a:r>
              <a:rPr lang="en-US" altLang="en-US" sz="2800" dirty="0" smtClean="0">
                <a:solidFill>
                  <a:schemeClr val="tx1"/>
                </a:solidFill>
              </a:rPr>
              <a:t>+  </a:t>
            </a:r>
            <a:r>
              <a:rPr lang="en-US" altLang="en-US" sz="2800" baseline="300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Cl</a:t>
            </a:r>
            <a:r>
              <a:rPr lang="en-US" altLang="en-US" sz="2800" baseline="30000" dirty="0" smtClean="0">
                <a:solidFill>
                  <a:schemeClr val="tx1"/>
                </a:solidFill>
              </a:rPr>
              <a:t>-</a:t>
            </a:r>
            <a:r>
              <a:rPr lang="en-US" altLang="en-US" sz="2800" baseline="-25000" dirty="0" smtClean="0">
                <a:solidFill>
                  <a:schemeClr val="tx1"/>
                </a:solidFill>
              </a:rPr>
              <a:t>    </a:t>
            </a:r>
            <a:r>
              <a:rPr lang="en-US" altLang="en-US" sz="2800" dirty="0" smtClean="0">
                <a:solidFill>
                  <a:schemeClr val="tx1"/>
                </a:solidFill>
              </a:rPr>
              <a:t>large </a:t>
            </a:r>
            <a:r>
              <a:rPr lang="en-US" altLang="en-US" sz="2800" dirty="0" err="1">
                <a:solidFill>
                  <a:schemeClr val="tx1"/>
                </a:solidFill>
              </a:rPr>
              <a:t>K</a:t>
            </a:r>
            <a:r>
              <a:rPr lang="en-US" altLang="en-US" sz="2800" baseline="-25000" dirty="0" err="1" smtClean="0">
                <a:solidFill>
                  <a:schemeClr val="tx1"/>
                </a:solidFill>
              </a:rPr>
              <a:t>eq</a:t>
            </a:r>
            <a:endParaRPr lang="en-US" altLang="en-US" sz="2800" baseline="-25000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3200" b="1" dirty="0" smtClean="0">
                <a:solidFill>
                  <a:schemeClr val="tx1"/>
                </a:solidFill>
              </a:rPr>
              <a:t>A </a:t>
            </a:r>
            <a:r>
              <a:rPr lang="en-US" altLang="en-US" sz="3200" b="1" dirty="0">
                <a:solidFill>
                  <a:schemeClr val="tx1"/>
                </a:solidFill>
              </a:rPr>
              <a:t>weak </a:t>
            </a:r>
            <a:r>
              <a:rPr lang="en-US" altLang="en-US" sz="3200" b="1" dirty="0" smtClean="0">
                <a:solidFill>
                  <a:schemeClr val="tx1"/>
                </a:solidFill>
              </a:rPr>
              <a:t>acid</a:t>
            </a:r>
            <a:r>
              <a:rPr lang="en-US" altLang="en-US" sz="3200" b="1" dirty="0">
                <a:solidFill>
                  <a:schemeClr val="tx1"/>
                </a:solidFill>
              </a:rPr>
              <a:t>	</a:t>
            </a:r>
            <a:r>
              <a:rPr lang="en-US" altLang="en-US" sz="3200" dirty="0">
                <a:solidFill>
                  <a:schemeClr val="tx1"/>
                </a:solidFill>
              </a:rPr>
              <a:t>	</a:t>
            </a:r>
          </a:p>
          <a:p>
            <a:pPr lvl="1">
              <a:lnSpc>
                <a:spcPct val="90000"/>
              </a:lnSpc>
            </a:pPr>
            <a:r>
              <a:rPr lang="en-US" altLang="en-US" sz="3000" dirty="0">
                <a:solidFill>
                  <a:schemeClr val="tx1"/>
                </a:solidFill>
              </a:rPr>
              <a:t>does not transfer all H</a:t>
            </a:r>
            <a:r>
              <a:rPr lang="en-US" altLang="en-US" sz="3000" baseline="30000" dirty="0">
                <a:solidFill>
                  <a:schemeClr val="tx1"/>
                </a:solidFill>
              </a:rPr>
              <a:t>+</a:t>
            </a:r>
            <a:r>
              <a:rPr lang="en-US" altLang="en-US" sz="3000" dirty="0">
                <a:solidFill>
                  <a:schemeClr val="tx1"/>
                </a:solidFill>
              </a:rPr>
              <a:t> </a:t>
            </a:r>
            <a:endParaRPr lang="en-US" altLang="en-US" sz="3000" dirty="0" smtClean="0">
              <a:solidFill>
                <a:schemeClr val="tx1"/>
              </a:solidFill>
            </a:endParaRPr>
          </a:p>
          <a:p>
            <a:pPr lvl="2">
              <a:lnSpc>
                <a:spcPct val="90000"/>
              </a:lnSpc>
            </a:pPr>
            <a:r>
              <a:rPr lang="en-US" altLang="en-US" sz="2800" dirty="0">
                <a:solidFill>
                  <a:schemeClr val="tx1"/>
                </a:solidFill>
              </a:rPr>
              <a:t>	</a:t>
            </a:r>
            <a:r>
              <a:rPr lang="en-US" altLang="en-US" sz="2800" dirty="0" smtClean="0">
                <a:solidFill>
                  <a:schemeClr val="tx1"/>
                </a:solidFill>
              </a:rPr>
              <a:t>CH</a:t>
            </a:r>
            <a:r>
              <a:rPr lang="en-US" altLang="en-US" sz="2800" baseline="-25000" dirty="0" smtClean="0">
                <a:solidFill>
                  <a:schemeClr val="tx1"/>
                </a:solidFill>
              </a:rPr>
              <a:t>3</a:t>
            </a:r>
            <a:r>
              <a:rPr lang="en-US" altLang="en-US" sz="2800" dirty="0" smtClean="0">
                <a:solidFill>
                  <a:schemeClr val="tx1"/>
                </a:solidFill>
              </a:rPr>
              <a:t>COOH </a:t>
            </a:r>
            <a:r>
              <a:rPr lang="en-US" altLang="en-US" sz="28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⇄   </a:t>
            </a:r>
            <a:r>
              <a:rPr lang="en-US" altLang="en-US" sz="2800" dirty="0" smtClean="0">
                <a:solidFill>
                  <a:schemeClr val="tx1"/>
                </a:solidFill>
              </a:rPr>
              <a:t>CH</a:t>
            </a:r>
            <a:r>
              <a:rPr lang="en-US" altLang="en-US" sz="2800" baseline="-25000" dirty="0" smtClean="0">
                <a:solidFill>
                  <a:schemeClr val="tx1"/>
                </a:solidFill>
              </a:rPr>
              <a:t>3</a:t>
            </a:r>
            <a:r>
              <a:rPr lang="en-US" altLang="en-US" sz="2800" dirty="0" smtClean="0">
                <a:solidFill>
                  <a:schemeClr val="tx1"/>
                </a:solidFill>
              </a:rPr>
              <a:t>COO</a:t>
            </a:r>
            <a:r>
              <a:rPr lang="en-US" altLang="en-US" sz="2800" baseline="30000" dirty="0" smtClean="0">
                <a:solidFill>
                  <a:schemeClr val="tx1"/>
                </a:solidFill>
              </a:rPr>
              <a:t>-</a:t>
            </a:r>
            <a:r>
              <a:rPr lang="en-US" altLang="en-US" sz="2800" baseline="-25000" dirty="0" smtClean="0">
                <a:solidFill>
                  <a:schemeClr val="tx1"/>
                </a:solidFill>
              </a:rPr>
              <a:t>    </a:t>
            </a:r>
            <a:r>
              <a:rPr lang="en-US" altLang="en-US" sz="2800" dirty="0" smtClean="0">
                <a:solidFill>
                  <a:schemeClr val="tx1"/>
                </a:solidFill>
              </a:rPr>
              <a:t>+  H</a:t>
            </a:r>
            <a:r>
              <a:rPr lang="en-US" altLang="en-US" sz="2800" baseline="30000" dirty="0" smtClean="0">
                <a:solidFill>
                  <a:schemeClr val="tx1"/>
                </a:solidFill>
              </a:rPr>
              <a:t>+	</a:t>
            </a:r>
            <a:r>
              <a:rPr lang="en-US" altLang="en-US" sz="2800" dirty="0" smtClean="0">
                <a:solidFill>
                  <a:schemeClr val="tx1"/>
                </a:solidFill>
              </a:rPr>
              <a:t>small </a:t>
            </a:r>
            <a:r>
              <a:rPr lang="en-US" altLang="en-US" sz="2800" dirty="0" err="1" smtClean="0">
                <a:solidFill>
                  <a:schemeClr val="tx1"/>
                </a:solidFill>
              </a:rPr>
              <a:t>Keq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pic>
        <p:nvPicPr>
          <p:cNvPr id="34820" name="Picture 4" descr="MCj0339768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9645" y="564204"/>
            <a:ext cx="1113280" cy="89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7483985" y="87868"/>
            <a:ext cx="192071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3000" b="1" dirty="0">
                <a:solidFill>
                  <a:srgbClr val="C00000"/>
                </a:solidFill>
                <a:latin typeface="Monotype Corsiva" panose="03010101010201010101" pitchFamily="66" charset="0"/>
              </a:rPr>
              <a:t>Please Write</a:t>
            </a:r>
          </a:p>
        </p:txBody>
      </p:sp>
      <p:pic>
        <p:nvPicPr>
          <p:cNvPr id="4098" name="Picture 2" descr="Image result for weak acid strong aci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5075" y="1244259"/>
            <a:ext cx="5016540" cy="4021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1567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8812" y="1420019"/>
            <a:ext cx="11052411" cy="4648200"/>
          </a:xfrm>
        </p:spPr>
        <p:txBody>
          <a:bodyPr>
            <a:normAutofit/>
          </a:bodyPr>
          <a:lstStyle/>
          <a:p>
            <a:r>
              <a:rPr lang="en-US" altLang="en-US" sz="3000" b="1" dirty="0" smtClean="0">
                <a:solidFill>
                  <a:schemeClr val="tx1"/>
                </a:solidFill>
              </a:rPr>
              <a:t>A </a:t>
            </a:r>
            <a:r>
              <a:rPr lang="en-US" altLang="en-US" sz="3000" b="1" dirty="0">
                <a:solidFill>
                  <a:schemeClr val="tx1"/>
                </a:solidFill>
              </a:rPr>
              <a:t>strong </a:t>
            </a:r>
            <a:r>
              <a:rPr lang="en-US" altLang="en-US" sz="3000" b="1" dirty="0" smtClean="0">
                <a:solidFill>
                  <a:schemeClr val="tx1"/>
                </a:solidFill>
              </a:rPr>
              <a:t>base</a:t>
            </a:r>
            <a:endParaRPr lang="en-US" altLang="en-US" sz="3000" dirty="0">
              <a:solidFill>
                <a:schemeClr val="tx1"/>
              </a:solidFill>
            </a:endParaRPr>
          </a:p>
          <a:p>
            <a:pPr lvl="1"/>
            <a:r>
              <a:rPr lang="en-US" altLang="en-US" sz="3000" dirty="0">
                <a:solidFill>
                  <a:schemeClr val="tx1"/>
                </a:solidFill>
              </a:rPr>
              <a:t>has a high affinity for H</a:t>
            </a:r>
            <a:r>
              <a:rPr lang="en-US" altLang="en-US" sz="3000" baseline="30000" dirty="0">
                <a:solidFill>
                  <a:schemeClr val="tx1"/>
                </a:solidFill>
              </a:rPr>
              <a:t>+</a:t>
            </a:r>
            <a:r>
              <a:rPr lang="en-US" altLang="en-US" sz="3000" dirty="0">
                <a:solidFill>
                  <a:schemeClr val="tx1"/>
                </a:solidFill>
              </a:rPr>
              <a:t> ions</a:t>
            </a:r>
          </a:p>
          <a:p>
            <a:pPr lvl="1"/>
            <a:r>
              <a:rPr lang="en-US" altLang="en-US" sz="3000" dirty="0">
                <a:solidFill>
                  <a:schemeClr val="tx1"/>
                </a:solidFill>
              </a:rPr>
              <a:t>ex. 	</a:t>
            </a:r>
            <a:r>
              <a:rPr lang="en-US" altLang="en-US" sz="3000" dirty="0" err="1" smtClean="0">
                <a:solidFill>
                  <a:schemeClr val="tx1"/>
                </a:solidFill>
              </a:rPr>
              <a:t>NaOH</a:t>
            </a:r>
            <a:r>
              <a:rPr lang="en-US" altLang="en-US" sz="3000" dirty="0" smtClean="0">
                <a:solidFill>
                  <a:schemeClr val="tx1"/>
                </a:solidFill>
              </a:rPr>
              <a:t> </a:t>
            </a:r>
            <a:r>
              <a:rPr lang="en-US" altLang="en-US" sz="30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⇄ </a:t>
            </a:r>
            <a:r>
              <a:rPr lang="en-US" altLang="en-US" sz="3000" dirty="0" smtClean="0">
                <a:solidFill>
                  <a:schemeClr val="tx1"/>
                </a:solidFill>
                <a:ea typeface="Cambria Math" panose="02040503050406030204" pitchFamily="18" charset="0"/>
              </a:rPr>
              <a:t>Na</a:t>
            </a:r>
            <a:r>
              <a:rPr lang="en-US" altLang="en-US" sz="3000" baseline="30000" dirty="0" smtClean="0">
                <a:solidFill>
                  <a:schemeClr val="tx1"/>
                </a:solidFill>
                <a:ea typeface="Cambria Math" panose="02040503050406030204" pitchFamily="18" charset="0"/>
              </a:rPr>
              <a:t>+</a:t>
            </a:r>
            <a:r>
              <a:rPr lang="en-US" altLang="en-US" sz="3000" dirty="0" smtClean="0">
                <a:solidFill>
                  <a:schemeClr val="tx1"/>
                </a:solidFill>
                <a:ea typeface="Cambria Math" panose="02040503050406030204" pitchFamily="18" charset="0"/>
              </a:rPr>
              <a:t>  + OH</a:t>
            </a:r>
            <a:r>
              <a:rPr lang="en-US" altLang="en-US" sz="3000" baseline="30000" dirty="0" smtClean="0">
                <a:solidFill>
                  <a:schemeClr val="tx1"/>
                </a:solidFill>
                <a:ea typeface="Cambria Math" panose="02040503050406030204" pitchFamily="18" charset="0"/>
              </a:rPr>
              <a:t>-</a:t>
            </a:r>
            <a:r>
              <a:rPr lang="en-US" altLang="en-US" sz="3000" dirty="0">
                <a:solidFill>
                  <a:schemeClr val="tx1"/>
                </a:solidFill>
              </a:rPr>
              <a:t> </a:t>
            </a:r>
            <a:r>
              <a:rPr lang="en-US" altLang="en-US" sz="3000" dirty="0" smtClean="0">
                <a:solidFill>
                  <a:schemeClr val="tx1"/>
                </a:solidFill>
              </a:rPr>
              <a:t>large </a:t>
            </a:r>
            <a:r>
              <a:rPr lang="en-US" altLang="en-US" sz="3000" dirty="0" err="1" smtClean="0">
                <a:solidFill>
                  <a:schemeClr val="tx1"/>
                </a:solidFill>
              </a:rPr>
              <a:t>K</a:t>
            </a:r>
            <a:r>
              <a:rPr lang="en-US" altLang="en-US" sz="3000" baseline="-25000" dirty="0" err="1" smtClean="0">
                <a:solidFill>
                  <a:schemeClr val="tx1"/>
                </a:solidFill>
              </a:rPr>
              <a:t>eq</a:t>
            </a:r>
            <a:r>
              <a:rPr lang="en-US" altLang="en-US" sz="3000" dirty="0" smtClean="0">
                <a:solidFill>
                  <a:schemeClr val="tx1"/>
                </a:solidFill>
              </a:rPr>
              <a:t>  (</a:t>
            </a:r>
            <a:r>
              <a:rPr lang="en-US" altLang="en-US" sz="2600" dirty="0" smtClean="0">
                <a:solidFill>
                  <a:schemeClr val="tx1"/>
                </a:solidFill>
              </a:rPr>
              <a:t>many OH</a:t>
            </a:r>
            <a:r>
              <a:rPr lang="en-US" altLang="en-US" sz="2600" baseline="30000" dirty="0" smtClean="0">
                <a:solidFill>
                  <a:schemeClr val="tx1"/>
                </a:solidFill>
              </a:rPr>
              <a:t>-</a:t>
            </a:r>
            <a:r>
              <a:rPr lang="en-US" altLang="en-US" sz="2600" dirty="0" smtClean="0">
                <a:solidFill>
                  <a:schemeClr val="tx1"/>
                </a:solidFill>
              </a:rPr>
              <a:t> to accept H</a:t>
            </a:r>
            <a:r>
              <a:rPr lang="en-US" altLang="en-US" sz="2600" baseline="30000" dirty="0" smtClean="0">
                <a:solidFill>
                  <a:schemeClr val="tx1"/>
                </a:solidFill>
              </a:rPr>
              <a:t>+</a:t>
            </a:r>
            <a:r>
              <a:rPr lang="en-US" altLang="en-US" sz="2600" dirty="0" smtClean="0">
                <a:solidFill>
                  <a:schemeClr val="tx1"/>
                </a:solidFill>
              </a:rPr>
              <a:t>) </a:t>
            </a:r>
          </a:p>
          <a:p>
            <a:r>
              <a:rPr lang="en-US" altLang="en-US" sz="3200" b="1" dirty="0" smtClean="0">
                <a:solidFill>
                  <a:schemeClr val="tx1"/>
                </a:solidFill>
              </a:rPr>
              <a:t>A </a:t>
            </a:r>
            <a:r>
              <a:rPr lang="en-US" altLang="en-US" sz="3200" b="1" dirty="0">
                <a:solidFill>
                  <a:schemeClr val="tx1"/>
                </a:solidFill>
              </a:rPr>
              <a:t>weak </a:t>
            </a:r>
            <a:r>
              <a:rPr lang="en-US" altLang="en-US" sz="3200" b="1" dirty="0" smtClean="0">
                <a:solidFill>
                  <a:schemeClr val="tx1"/>
                </a:solidFill>
              </a:rPr>
              <a:t>base</a:t>
            </a:r>
            <a:r>
              <a:rPr lang="en-US" altLang="en-US" sz="3200" dirty="0">
                <a:solidFill>
                  <a:schemeClr val="tx1"/>
                </a:solidFill>
              </a:rPr>
              <a:t>		</a:t>
            </a:r>
          </a:p>
          <a:p>
            <a:pPr lvl="1"/>
            <a:r>
              <a:rPr lang="en-US" altLang="en-US" sz="3000" dirty="0">
                <a:solidFill>
                  <a:schemeClr val="tx1"/>
                </a:solidFill>
              </a:rPr>
              <a:t>has a low affinity for H</a:t>
            </a:r>
            <a:r>
              <a:rPr lang="en-US" altLang="en-US" sz="3000" baseline="30000" dirty="0">
                <a:solidFill>
                  <a:schemeClr val="tx1"/>
                </a:solidFill>
              </a:rPr>
              <a:t>+</a:t>
            </a:r>
            <a:r>
              <a:rPr lang="en-US" altLang="en-US" sz="3000" dirty="0">
                <a:solidFill>
                  <a:schemeClr val="tx1"/>
                </a:solidFill>
              </a:rPr>
              <a:t> ions</a:t>
            </a:r>
          </a:p>
          <a:p>
            <a:pPr lvl="1"/>
            <a:r>
              <a:rPr lang="en-US" altLang="en-US" sz="3000" dirty="0">
                <a:solidFill>
                  <a:schemeClr val="tx1"/>
                </a:solidFill>
              </a:rPr>
              <a:t>ex.	</a:t>
            </a:r>
            <a:r>
              <a:rPr lang="en-US" altLang="en-US" sz="3000" dirty="0" smtClean="0">
                <a:solidFill>
                  <a:schemeClr val="tx1"/>
                </a:solidFill>
                <a:latin typeface="+mj-lt"/>
              </a:rPr>
              <a:t>NH</a:t>
            </a:r>
            <a:r>
              <a:rPr lang="en-US" altLang="en-US" sz="3000" baseline="-25000" dirty="0" smtClean="0">
                <a:solidFill>
                  <a:schemeClr val="tx1"/>
                </a:solidFill>
                <a:latin typeface="+mj-lt"/>
              </a:rPr>
              <a:t>3</a:t>
            </a:r>
            <a:r>
              <a:rPr lang="en-US" altLang="en-US" sz="3000" dirty="0">
                <a:solidFill>
                  <a:schemeClr val="tx1"/>
                </a:solidFill>
                <a:latin typeface="+mj-lt"/>
                <a:ea typeface="Cambria Math" panose="02040503050406030204" pitchFamily="18" charset="0"/>
              </a:rPr>
              <a:t> </a:t>
            </a:r>
            <a:r>
              <a:rPr lang="en-US" altLang="en-US" sz="3000" dirty="0" smtClean="0">
                <a:solidFill>
                  <a:schemeClr val="tx1"/>
                </a:solidFill>
                <a:latin typeface="+mj-lt"/>
                <a:ea typeface="Cambria Math" panose="02040503050406030204" pitchFamily="18" charset="0"/>
              </a:rPr>
              <a:t>+ H</a:t>
            </a:r>
            <a:r>
              <a:rPr lang="en-US" altLang="en-US" sz="3000" baseline="-25000" dirty="0" smtClean="0">
                <a:solidFill>
                  <a:schemeClr val="tx1"/>
                </a:solidFill>
                <a:latin typeface="+mj-lt"/>
                <a:ea typeface="Cambria Math" panose="02040503050406030204" pitchFamily="18" charset="0"/>
              </a:rPr>
              <a:t>2</a:t>
            </a:r>
            <a:r>
              <a:rPr lang="en-US" altLang="en-US" sz="3000" dirty="0" smtClean="0">
                <a:solidFill>
                  <a:schemeClr val="tx1"/>
                </a:solidFill>
                <a:latin typeface="+mj-lt"/>
                <a:ea typeface="Cambria Math" panose="02040503050406030204" pitchFamily="18" charset="0"/>
              </a:rPr>
              <a:t>O ⇄ NH</a:t>
            </a:r>
            <a:r>
              <a:rPr lang="en-US" altLang="en-US" sz="3000" baseline="-25000" dirty="0" smtClean="0">
                <a:solidFill>
                  <a:schemeClr val="tx1"/>
                </a:solidFill>
                <a:latin typeface="+mj-lt"/>
                <a:ea typeface="Cambria Math" panose="02040503050406030204" pitchFamily="18" charset="0"/>
              </a:rPr>
              <a:t>4</a:t>
            </a:r>
            <a:r>
              <a:rPr lang="en-US" altLang="en-US" sz="3000" baseline="30000" dirty="0" smtClean="0">
                <a:solidFill>
                  <a:schemeClr val="tx1"/>
                </a:solidFill>
                <a:latin typeface="+mj-lt"/>
                <a:ea typeface="Cambria Math" panose="02040503050406030204" pitchFamily="18" charset="0"/>
              </a:rPr>
              <a:t>+</a:t>
            </a:r>
            <a:r>
              <a:rPr lang="en-US" altLang="en-US" sz="3000" dirty="0" smtClean="0">
                <a:solidFill>
                  <a:schemeClr val="tx1"/>
                </a:solidFill>
                <a:latin typeface="+mj-lt"/>
                <a:ea typeface="Cambria Math" panose="02040503050406030204" pitchFamily="18" charset="0"/>
              </a:rPr>
              <a:t>  </a:t>
            </a:r>
            <a:r>
              <a:rPr lang="en-US" altLang="en-US" sz="3000" dirty="0">
                <a:solidFill>
                  <a:schemeClr val="tx1"/>
                </a:solidFill>
                <a:latin typeface="+mj-lt"/>
                <a:ea typeface="Cambria Math" panose="02040503050406030204" pitchFamily="18" charset="0"/>
              </a:rPr>
              <a:t>+ </a:t>
            </a:r>
            <a:r>
              <a:rPr lang="en-US" altLang="en-US" sz="3000" dirty="0" smtClean="0">
                <a:solidFill>
                  <a:schemeClr val="tx1"/>
                </a:solidFill>
                <a:latin typeface="+mj-lt"/>
                <a:ea typeface="Cambria Math" panose="02040503050406030204" pitchFamily="18" charset="0"/>
              </a:rPr>
              <a:t>OH</a:t>
            </a:r>
            <a:r>
              <a:rPr lang="en-US" altLang="en-US" sz="3000" baseline="30000" dirty="0" smtClean="0">
                <a:solidFill>
                  <a:schemeClr val="tx1"/>
                </a:solidFill>
                <a:latin typeface="+mj-lt"/>
                <a:ea typeface="Cambria Math" panose="02040503050406030204" pitchFamily="18" charset="0"/>
              </a:rPr>
              <a:t>-	</a:t>
            </a:r>
            <a:r>
              <a:rPr lang="en-US" altLang="en-US" sz="3000" dirty="0" smtClean="0">
                <a:solidFill>
                  <a:schemeClr val="tx1"/>
                </a:solidFill>
                <a:latin typeface="+mj-lt"/>
                <a:ea typeface="Cambria Math" panose="02040503050406030204" pitchFamily="18" charset="0"/>
              </a:rPr>
              <a:t>small </a:t>
            </a:r>
            <a:r>
              <a:rPr lang="en-US" altLang="en-US" sz="3000" dirty="0" err="1" smtClean="0">
                <a:solidFill>
                  <a:schemeClr val="tx1"/>
                </a:solidFill>
                <a:latin typeface="+mj-lt"/>
                <a:ea typeface="Cambria Math" panose="02040503050406030204" pitchFamily="18" charset="0"/>
              </a:rPr>
              <a:t>K</a:t>
            </a:r>
            <a:r>
              <a:rPr lang="en-US" altLang="en-US" sz="3000" baseline="-25000" dirty="0" err="1" smtClean="0">
                <a:solidFill>
                  <a:schemeClr val="tx1"/>
                </a:solidFill>
                <a:latin typeface="+mj-lt"/>
                <a:ea typeface="Cambria Math" panose="02040503050406030204" pitchFamily="18" charset="0"/>
              </a:rPr>
              <a:t>eq</a:t>
            </a:r>
            <a:endParaRPr lang="en-US" altLang="en-US" sz="3000" baseline="-25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483985" y="87868"/>
            <a:ext cx="192071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3000" b="1" dirty="0">
                <a:solidFill>
                  <a:srgbClr val="C00000"/>
                </a:solidFill>
                <a:latin typeface="Monotype Corsiva" panose="03010101010201010101" pitchFamily="66" charset="0"/>
              </a:rPr>
              <a:t>Please Write</a:t>
            </a:r>
          </a:p>
        </p:txBody>
      </p:sp>
    </p:spTree>
    <p:extLst>
      <p:ext uri="{BB962C8B-B14F-4D97-AF65-F5344CB8AC3E}">
        <p14:creationId xmlns:p14="http://schemas.microsoft.com/office/powerpoint/2010/main" val="2168504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708245" y="66936"/>
            <a:ext cx="8911687" cy="690340"/>
          </a:xfrm>
        </p:spPr>
        <p:txBody>
          <a:bodyPr>
            <a:normAutofit fontScale="90000"/>
          </a:bodyPr>
          <a:lstStyle/>
          <a:p>
            <a:r>
              <a:rPr lang="en-US" altLang="en-US" sz="4000" b="1" u="sng" dirty="0"/>
              <a:t>Kw: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08245" y="791877"/>
            <a:ext cx="10138012" cy="3034752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"/>
            </a:pPr>
            <a:r>
              <a:rPr lang="en-US" altLang="en-US" sz="3000" dirty="0" smtClean="0">
                <a:solidFill>
                  <a:schemeClr val="tx1"/>
                </a:solidFill>
              </a:rPr>
              <a:t>Water is </a:t>
            </a:r>
            <a:r>
              <a:rPr lang="en-US" altLang="en-US" sz="3000" dirty="0" smtClean="0">
                <a:solidFill>
                  <a:schemeClr val="tx1"/>
                </a:solidFill>
              </a:rPr>
              <a:t>also in a </a:t>
            </a:r>
            <a:r>
              <a:rPr lang="en-US" altLang="en-US" sz="3000" dirty="0" smtClean="0">
                <a:solidFill>
                  <a:schemeClr val="tx1"/>
                </a:solidFill>
              </a:rPr>
              <a:t>equilibrium </a:t>
            </a:r>
            <a:r>
              <a:rPr lang="en-US" altLang="en-US" sz="3000" dirty="0" err="1" smtClean="0">
                <a:solidFill>
                  <a:schemeClr val="tx1"/>
                </a:solidFill>
              </a:rPr>
              <a:t>rxn</a:t>
            </a:r>
            <a:r>
              <a:rPr lang="en-US" altLang="en-US" sz="3000" dirty="0" smtClean="0">
                <a:solidFill>
                  <a:schemeClr val="tx1"/>
                </a:solidFill>
              </a:rPr>
              <a:t>:</a:t>
            </a:r>
          </a:p>
          <a:p>
            <a:pPr algn="just">
              <a:buFont typeface="Wingdings" panose="05000000000000000000" pitchFamily="2" charset="2"/>
              <a:buChar char=""/>
            </a:pPr>
            <a:endParaRPr lang="en-US" altLang="en-US" sz="3000" dirty="0" smtClean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"/>
            </a:pPr>
            <a:endParaRPr lang="en-US" altLang="en-US" sz="3000" dirty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"/>
            </a:pPr>
            <a:r>
              <a:rPr lang="en-US" altLang="en-US" sz="3000" dirty="0" smtClean="0">
                <a:solidFill>
                  <a:schemeClr val="tx1"/>
                </a:solidFill>
              </a:rPr>
              <a:t>Few molecules are ionized.</a:t>
            </a:r>
          </a:p>
          <a:p>
            <a:pPr algn="just">
              <a:buFont typeface="Wingdings" panose="05000000000000000000" pitchFamily="2" charset="2"/>
              <a:buChar char=""/>
            </a:pPr>
            <a:r>
              <a:rPr lang="en-CA" sz="3000" dirty="0">
                <a:solidFill>
                  <a:schemeClr val="tx1"/>
                </a:solidFill>
              </a:rPr>
              <a:t>[H</a:t>
            </a:r>
            <a:r>
              <a:rPr lang="en-CA" sz="3000" baseline="30000" dirty="0">
                <a:solidFill>
                  <a:schemeClr val="tx1"/>
                </a:solidFill>
              </a:rPr>
              <a:t>+</a:t>
            </a:r>
            <a:r>
              <a:rPr lang="en-CA" sz="3000" dirty="0">
                <a:solidFill>
                  <a:schemeClr val="tx1"/>
                </a:solidFill>
              </a:rPr>
              <a:t>]=[H</a:t>
            </a:r>
            <a:r>
              <a:rPr lang="en-CA" sz="3000" baseline="-25000" dirty="0">
                <a:solidFill>
                  <a:schemeClr val="tx1"/>
                </a:solidFill>
              </a:rPr>
              <a:t>3</a:t>
            </a:r>
            <a:r>
              <a:rPr lang="en-CA" sz="3000" dirty="0">
                <a:solidFill>
                  <a:schemeClr val="tx1"/>
                </a:solidFill>
              </a:rPr>
              <a:t>O</a:t>
            </a:r>
            <a:r>
              <a:rPr lang="en-CA" sz="3000" baseline="30000" dirty="0" smtClean="0">
                <a:solidFill>
                  <a:schemeClr val="tx1"/>
                </a:solidFill>
              </a:rPr>
              <a:t>+</a:t>
            </a:r>
            <a:r>
              <a:rPr lang="en-CA" sz="3000" dirty="0" smtClean="0">
                <a:solidFill>
                  <a:schemeClr val="tx1"/>
                </a:solidFill>
              </a:rPr>
              <a:t>] when water is present</a:t>
            </a:r>
          </a:p>
          <a:p>
            <a:pPr algn="just">
              <a:buFont typeface="Wingdings" panose="05000000000000000000" pitchFamily="2" charset="2"/>
              <a:buChar char=""/>
            </a:pPr>
            <a:endParaRPr lang="en-CA" altLang="en-US" sz="3000" baseline="-25000" dirty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"/>
            </a:pPr>
            <a:endParaRPr lang="en-CA" altLang="en-US" sz="3000" baseline="-250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CA" altLang="en-US" sz="3000" baseline="-25000" dirty="0" smtClean="0">
                <a:solidFill>
                  <a:schemeClr val="tx1"/>
                </a:solidFill>
              </a:rPr>
              <a:t>Can be simplified to</a:t>
            </a:r>
            <a:endParaRPr lang="en-US" altLang="en-US" sz="3000" baseline="-25000" dirty="0">
              <a:solidFill>
                <a:schemeClr val="tx1"/>
              </a:solidFill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019300" y="3891994"/>
            <a:ext cx="7315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dirty="0" smtClean="0"/>
              <a:t>2H</a:t>
            </a:r>
            <a:r>
              <a:rPr lang="en-US" altLang="en-US" sz="3200" baseline="-25000" dirty="0" smtClean="0"/>
              <a:t>2</a:t>
            </a:r>
            <a:r>
              <a:rPr lang="en-US" altLang="en-US" sz="3200" dirty="0" smtClean="0"/>
              <a:t>O  </a:t>
            </a:r>
            <a:r>
              <a:rPr lang="en-US" altLang="en-US" sz="3200" dirty="0"/>
              <a:t>+	energy	</a:t>
            </a:r>
            <a:r>
              <a:rPr lang="en-US" altLang="en-US" sz="3200" dirty="0">
                <a:sym typeface="Wingdings" panose="05000000000000000000" pitchFamily="2" charset="2"/>
              </a:rPr>
              <a:t></a:t>
            </a:r>
            <a:r>
              <a:rPr lang="en-US" altLang="en-US" dirty="0"/>
              <a:t>	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6916736" y="3795826"/>
            <a:ext cx="3429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dirty="0"/>
              <a:t>H</a:t>
            </a:r>
            <a:r>
              <a:rPr lang="en-US" altLang="en-US" sz="3200" baseline="-25000" dirty="0"/>
              <a:t>3</a:t>
            </a:r>
            <a:r>
              <a:rPr lang="en-US" altLang="en-US" sz="3200" dirty="0"/>
              <a:t>O</a:t>
            </a:r>
            <a:r>
              <a:rPr lang="en-US" altLang="en-US" sz="3200" baseline="30000" dirty="0"/>
              <a:t>+</a:t>
            </a:r>
            <a:r>
              <a:rPr lang="en-US" altLang="en-US" sz="3200" dirty="0"/>
              <a:t>	  +	OH</a:t>
            </a:r>
            <a:r>
              <a:rPr lang="en-US" altLang="en-US" sz="3200" baseline="30000" dirty="0"/>
              <a:t>-</a:t>
            </a:r>
          </a:p>
        </p:txBody>
      </p:sp>
      <p:pic>
        <p:nvPicPr>
          <p:cNvPr id="6150" name="Picture 6" descr="protexch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3463" y="4799463"/>
            <a:ext cx="23812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057400" y="1493400"/>
            <a:ext cx="441533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dirty="0"/>
              <a:t>H</a:t>
            </a:r>
            <a:r>
              <a:rPr lang="en-US" altLang="en-US" sz="3200" baseline="-25000" dirty="0"/>
              <a:t>2</a:t>
            </a:r>
            <a:r>
              <a:rPr lang="en-US" altLang="en-US" sz="3200" dirty="0"/>
              <a:t>O </a:t>
            </a:r>
            <a:r>
              <a:rPr lang="en-US" altLang="en-US" sz="3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⇄    </a:t>
            </a:r>
            <a:r>
              <a:rPr lang="en-US" altLang="en-US" sz="3200" dirty="0" smtClean="0"/>
              <a:t>H</a:t>
            </a:r>
            <a:r>
              <a:rPr lang="en-US" altLang="en-US" sz="3200" baseline="30000" dirty="0"/>
              <a:t>+</a:t>
            </a:r>
            <a:r>
              <a:rPr lang="en-US" altLang="en-US" sz="3200" dirty="0"/>
              <a:t>	  +	</a:t>
            </a:r>
            <a:r>
              <a:rPr lang="en-US" altLang="en-US" sz="3200" dirty="0" smtClean="0"/>
              <a:t>OH</a:t>
            </a:r>
            <a:r>
              <a:rPr lang="en-US" altLang="en-US" sz="3200" baseline="30000" dirty="0" smtClean="0"/>
              <a:t>-</a:t>
            </a:r>
            <a:r>
              <a:rPr lang="en-US" altLang="en-US" sz="3200" dirty="0"/>
              <a:t>	</a:t>
            </a:r>
            <a:endParaRPr lang="en-US" altLang="en-US" dirty="0"/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1064852"/>
              </p:ext>
            </p:extLst>
          </p:nvPr>
        </p:nvGraphicFramePr>
        <p:xfrm>
          <a:off x="6283135" y="1362167"/>
          <a:ext cx="2673729" cy="1141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4" imgW="1130300" imgH="457200" progId="Equation.3">
                  <p:embed/>
                </p:oleObj>
              </mc:Choice>
              <mc:Fallback>
                <p:oleObj name="Equation" r:id="rId4" imgW="1130300" imgH="457200" progId="Equation.3">
                  <p:embed/>
                  <p:pic>
                    <p:nvPicPr>
                      <p:cNvPr id="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3135" y="1362167"/>
                        <a:ext cx="2673729" cy="114111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Picture 2" descr="C:\Documents and Settings\ltaylor\Local Settings\Temporary Internet Files\Content.IE5\P4WZP2HC\MC900432537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7273" y="1932726"/>
            <a:ext cx="1223963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6059788"/>
              </p:ext>
            </p:extLst>
          </p:nvPr>
        </p:nvGraphicFramePr>
        <p:xfrm>
          <a:off x="6319016" y="1469788"/>
          <a:ext cx="3400479" cy="771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Equation" r:id="rId7" imgW="1104840" imgH="241200" progId="Equation.3">
                  <p:embed/>
                </p:oleObj>
              </mc:Choice>
              <mc:Fallback>
                <p:oleObj name="Equation" r:id="rId7" imgW="1104840" imgH="241200" progId="Equation.3">
                  <p:embed/>
                  <p:pic>
                    <p:nvPicPr>
                      <p:cNvPr id="17101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9016" y="1469788"/>
                        <a:ext cx="3400479" cy="7719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9804127" y="1510763"/>
            <a:ext cx="220494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dirty="0" smtClean="0"/>
              <a:t>= 1 x 10 </a:t>
            </a:r>
            <a:r>
              <a:rPr lang="en-US" altLang="en-US" sz="3200" baseline="30000" dirty="0" smtClean="0"/>
              <a:t>-14</a:t>
            </a:r>
            <a:endParaRPr lang="en-US" altLang="en-US" dirty="0"/>
          </a:p>
        </p:txBody>
      </p:sp>
      <p:sp>
        <p:nvSpPr>
          <p:cNvPr id="15" name="Rectangle 14"/>
          <p:cNvSpPr/>
          <p:nvPr/>
        </p:nvSpPr>
        <p:spPr>
          <a:xfrm>
            <a:off x="7483985" y="87868"/>
            <a:ext cx="192071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3000" b="1" dirty="0">
                <a:solidFill>
                  <a:srgbClr val="C00000"/>
                </a:solidFill>
                <a:latin typeface="Monotype Corsiva" panose="03010101010201010101" pitchFamily="66" charset="0"/>
              </a:rPr>
              <a:t>Please Write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859809" y="3116742"/>
            <a:ext cx="11149262" cy="65365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urved Down Arrow 19"/>
          <p:cNvSpPr/>
          <p:nvPr/>
        </p:nvSpPr>
        <p:spPr>
          <a:xfrm rot="16613298">
            <a:off x="-407792" y="2505187"/>
            <a:ext cx="3455978" cy="1321745"/>
          </a:xfrm>
          <a:prstGeom prst="curvedDownArrow">
            <a:avLst>
              <a:gd name="adj1" fmla="val 10464"/>
              <a:gd name="adj2" fmla="val 50000"/>
              <a:gd name="adj3" fmla="val 89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076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uiExpand="1" build="p"/>
      <p:bldP spid="6148" grpId="0"/>
      <p:bldP spid="6149" grpId="0"/>
      <p:bldP spid="8" grpId="0"/>
      <p:bldP spid="14" grpId="0"/>
      <p:bldP spid="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graphicFrame>
        <p:nvGraphicFramePr>
          <p:cNvPr id="4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8259591"/>
              </p:ext>
            </p:extLst>
          </p:nvPr>
        </p:nvGraphicFramePr>
        <p:xfrm>
          <a:off x="4481798" y="-40583"/>
          <a:ext cx="4280732" cy="68985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2" name="Photo Editor Photo" r:id="rId3" imgW="1457143" imgH="2553056" progId="MSPhotoEd.3">
                  <p:embed/>
                </p:oleObj>
              </mc:Choice>
              <mc:Fallback>
                <p:oleObj name="Photo Editor Photo" r:id="rId3" imgW="1457143" imgH="2553056" progId="MSPhotoEd.3">
                  <p:embed/>
                  <p:pic>
                    <p:nvPicPr>
                      <p:cNvPr id="4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1798" y="-40583"/>
                        <a:ext cx="4280732" cy="68985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7665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783359"/>
            <a:ext cx="8915400" cy="3777622"/>
          </a:xfrm>
        </p:spPr>
        <p:txBody>
          <a:bodyPr>
            <a:normAutofit/>
          </a:bodyPr>
          <a:lstStyle/>
          <a:p>
            <a:r>
              <a:rPr lang="en-US" altLang="en-US" sz="3000" dirty="0" smtClean="0"/>
              <a:t>At 25</a:t>
            </a:r>
            <a:r>
              <a:rPr lang="en-US" altLang="en-US" sz="3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℃</a:t>
            </a:r>
            <a:endParaRPr lang="en-US" altLang="en-US" sz="3000" dirty="0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350367" y="-27252"/>
            <a:ext cx="4343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 b="1" dirty="0"/>
              <a:t>K</a:t>
            </a:r>
            <a:r>
              <a:rPr lang="en-US" altLang="en-US" sz="3200" b="1" baseline="-25000" dirty="0"/>
              <a:t>w</a:t>
            </a:r>
            <a:r>
              <a:rPr lang="en-US" altLang="en-US" sz="3200" b="1" dirty="0"/>
              <a:t> = [</a:t>
            </a:r>
            <a:r>
              <a:rPr lang="en-US" altLang="en-US" sz="3200" b="1" dirty="0" smtClean="0"/>
              <a:t>H</a:t>
            </a:r>
            <a:r>
              <a:rPr lang="en-US" altLang="en-US" sz="3200" b="1" baseline="30000" dirty="0" smtClean="0"/>
              <a:t>+</a:t>
            </a:r>
            <a:r>
              <a:rPr lang="en-US" altLang="en-US" sz="3200" b="1" dirty="0" smtClean="0"/>
              <a:t>][</a:t>
            </a:r>
            <a:r>
              <a:rPr lang="en-US" altLang="en-US" sz="3200" b="1" dirty="0"/>
              <a:t>OH</a:t>
            </a:r>
            <a:r>
              <a:rPr lang="en-US" altLang="en-US" sz="3200" b="1" baseline="30000" dirty="0"/>
              <a:t>-</a:t>
            </a:r>
            <a:r>
              <a:rPr lang="en-US" altLang="en-US" sz="3200" b="1" dirty="0"/>
              <a:t>]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4227174" y="477022"/>
            <a:ext cx="434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 b="1" dirty="0"/>
              <a:t>1.0 x 10</a:t>
            </a:r>
            <a:r>
              <a:rPr lang="en-US" altLang="en-US" sz="3200" b="1" baseline="30000" dirty="0"/>
              <a:t>-14</a:t>
            </a:r>
            <a:r>
              <a:rPr lang="en-US" altLang="en-US" sz="3200" b="1" dirty="0"/>
              <a:t> = [x][x]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4210906" y="1488738"/>
            <a:ext cx="434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 b="1"/>
              <a:t>1.0 x 10</a:t>
            </a:r>
            <a:r>
              <a:rPr lang="en-US" altLang="en-US" sz="3200" b="1" baseline="30000"/>
              <a:t>-7</a:t>
            </a:r>
            <a:r>
              <a:rPr lang="en-US" altLang="en-US" sz="3200" b="1"/>
              <a:t> = [x]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5569427" y="2243907"/>
            <a:ext cx="434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 b="1" dirty="0"/>
              <a:t>[</a:t>
            </a:r>
            <a:r>
              <a:rPr lang="en-US" altLang="en-US" sz="3200" b="1" dirty="0" smtClean="0"/>
              <a:t>H</a:t>
            </a:r>
            <a:r>
              <a:rPr lang="en-US" altLang="en-US" sz="3200" b="1" baseline="30000" dirty="0" smtClean="0"/>
              <a:t>+</a:t>
            </a:r>
            <a:r>
              <a:rPr lang="en-US" altLang="en-US" sz="3200" b="1" dirty="0" smtClean="0"/>
              <a:t>] </a:t>
            </a:r>
            <a:r>
              <a:rPr lang="en-US" altLang="en-US" sz="3200" b="1" dirty="0"/>
              <a:t>= 1.0 x 10</a:t>
            </a:r>
            <a:r>
              <a:rPr lang="en-US" altLang="en-US" sz="3200" b="1" baseline="30000" dirty="0"/>
              <a:t>-7</a:t>
            </a:r>
            <a:r>
              <a:rPr lang="en-US" altLang="en-US" sz="3200" b="1" dirty="0"/>
              <a:t> M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5460245" y="2974933"/>
            <a:ext cx="434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 b="1" dirty="0"/>
              <a:t>[OH</a:t>
            </a:r>
            <a:r>
              <a:rPr lang="en-US" altLang="en-US" sz="3200" b="1" baseline="30000" dirty="0"/>
              <a:t>-</a:t>
            </a:r>
            <a:r>
              <a:rPr lang="en-US" altLang="en-US" sz="3200" b="1" dirty="0"/>
              <a:t>] = 1.0 x 10</a:t>
            </a:r>
            <a:r>
              <a:rPr lang="en-US" altLang="en-US" sz="3200" b="1" baseline="30000" dirty="0"/>
              <a:t>-7</a:t>
            </a:r>
            <a:r>
              <a:rPr lang="en-US" altLang="en-US" sz="3200" b="1" dirty="0"/>
              <a:t> M</a:t>
            </a: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6055887" y="3833438"/>
            <a:ext cx="532927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dirty="0"/>
              <a:t>H</a:t>
            </a:r>
            <a:r>
              <a:rPr lang="en-US" altLang="en-US" sz="3200" baseline="-25000" dirty="0"/>
              <a:t>2</a:t>
            </a:r>
            <a:r>
              <a:rPr lang="en-US" altLang="en-US" sz="3200" dirty="0"/>
              <a:t>O </a:t>
            </a:r>
            <a:r>
              <a:rPr lang="en-US" altLang="en-US" sz="3200" dirty="0" smtClean="0"/>
              <a:t>+ E  </a:t>
            </a:r>
            <a:r>
              <a:rPr lang="en-US" altLang="en-US" sz="3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⇄    </a:t>
            </a:r>
            <a:r>
              <a:rPr lang="en-US" altLang="en-US" sz="3200" dirty="0" smtClean="0"/>
              <a:t>H</a:t>
            </a:r>
            <a:r>
              <a:rPr lang="en-US" altLang="en-US" sz="3200" baseline="30000" dirty="0"/>
              <a:t>+</a:t>
            </a:r>
            <a:r>
              <a:rPr lang="en-US" altLang="en-US" sz="3200" dirty="0"/>
              <a:t>	  +	</a:t>
            </a:r>
            <a:r>
              <a:rPr lang="en-US" altLang="en-US" sz="3200" dirty="0" smtClean="0"/>
              <a:t>OH</a:t>
            </a:r>
            <a:r>
              <a:rPr lang="en-US" altLang="en-US" sz="3200" baseline="30000" dirty="0" smtClean="0"/>
              <a:t>-</a:t>
            </a:r>
            <a:r>
              <a:rPr lang="en-US" altLang="en-US" sz="3200" dirty="0"/>
              <a:t>	</a:t>
            </a:r>
            <a:endParaRPr lang="en-US" altLang="en-US" dirty="0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713209" y="3705959"/>
            <a:ext cx="11332253" cy="3777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3000" dirty="0" smtClean="0"/>
              <a:t>At other temperatures?</a:t>
            </a:r>
          </a:p>
          <a:p>
            <a:pPr lvl="1"/>
            <a:r>
              <a:rPr lang="en-US" altLang="en-US" sz="2800" dirty="0" smtClean="0"/>
              <a:t>At lower </a:t>
            </a:r>
            <a:r>
              <a:rPr lang="en-US" altLang="en-US" sz="2800" dirty="0" smtClean="0"/>
              <a:t>temperatures K</a:t>
            </a:r>
            <a:r>
              <a:rPr lang="en-US" altLang="en-US" sz="2800" baseline="-25000" dirty="0" smtClean="0"/>
              <a:t>w </a:t>
            </a:r>
            <a:r>
              <a:rPr lang="en-US" altLang="en-US" sz="2800" dirty="0" smtClean="0"/>
              <a:t>will be lower. </a:t>
            </a:r>
            <a:r>
              <a:rPr lang="en-US" altLang="en-US" sz="2500" dirty="0" smtClean="0"/>
              <a:t>(shift left, less products)</a:t>
            </a:r>
          </a:p>
          <a:p>
            <a:pPr lvl="1"/>
            <a:r>
              <a:rPr lang="en-US" altLang="en-US" sz="2800" dirty="0"/>
              <a:t>H</a:t>
            </a:r>
            <a:r>
              <a:rPr lang="en-US" altLang="en-US" sz="2800" dirty="0" smtClean="0"/>
              <a:t>igher </a:t>
            </a:r>
            <a:r>
              <a:rPr lang="en-US" altLang="en-US" sz="2800" dirty="0"/>
              <a:t>temperatures K</a:t>
            </a:r>
            <a:r>
              <a:rPr lang="en-US" altLang="en-US" sz="2800" baseline="-25000" dirty="0"/>
              <a:t>w </a:t>
            </a:r>
            <a:r>
              <a:rPr lang="en-US" altLang="en-US" sz="2800" dirty="0"/>
              <a:t>will be </a:t>
            </a:r>
            <a:r>
              <a:rPr lang="en-US" altLang="en-US" sz="2800" dirty="0" smtClean="0"/>
              <a:t>higher.</a:t>
            </a:r>
            <a:endParaRPr lang="en-US" alt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9803645" y="2180276"/>
            <a:ext cx="177420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000" b="1" dirty="0" smtClean="0">
                <a:solidFill>
                  <a:srgbClr val="C00000"/>
                </a:solidFill>
              </a:rPr>
              <a:t>pH = 7</a:t>
            </a:r>
            <a:endParaRPr lang="en-CA" sz="3000" b="1" dirty="0">
              <a:solidFill>
                <a:srgbClr val="C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464444" y="363592"/>
            <a:ext cx="192071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3000" b="1" dirty="0">
                <a:solidFill>
                  <a:srgbClr val="C00000"/>
                </a:solidFill>
                <a:latin typeface="Monotype Corsiva" panose="03010101010201010101" pitchFamily="66" charset="0"/>
              </a:rPr>
              <a:t>Please Write</a:t>
            </a: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4049579" y="981296"/>
            <a:ext cx="434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 b="1" dirty="0"/>
              <a:t>1.0 x 10</a:t>
            </a:r>
            <a:r>
              <a:rPr lang="en-US" altLang="en-US" sz="3200" b="1" baseline="30000" dirty="0"/>
              <a:t>-14</a:t>
            </a:r>
            <a:r>
              <a:rPr lang="en-US" altLang="en-US" sz="3200" b="1" dirty="0"/>
              <a:t> = [</a:t>
            </a:r>
            <a:r>
              <a:rPr lang="en-US" altLang="en-US" sz="3200" b="1" dirty="0" smtClean="0"/>
              <a:t>x]</a:t>
            </a:r>
            <a:r>
              <a:rPr lang="en-US" altLang="en-US" sz="3200" b="1" baseline="30000" dirty="0" smtClean="0"/>
              <a:t>2</a:t>
            </a:r>
            <a:endParaRPr lang="en-US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216022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53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/>
      <p:bldP spid="8198" grpId="0"/>
      <p:bldP spid="8199" grpId="0"/>
      <p:bldP spid="8200" grpId="0"/>
      <p:bldP spid="8202" grpId="0"/>
      <p:bldP spid="12" grpId="0"/>
      <p:bldP spid="3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3554" y="122935"/>
            <a:ext cx="10394621" cy="3777622"/>
          </a:xfrm>
        </p:spPr>
        <p:txBody>
          <a:bodyPr>
            <a:normAutofit/>
          </a:bodyPr>
          <a:lstStyle/>
          <a:p>
            <a:r>
              <a:rPr lang="en-CA" sz="3000" dirty="0"/>
              <a:t>If you add </a:t>
            </a:r>
            <a:r>
              <a:rPr lang="en-CA" sz="3000" dirty="0" err="1"/>
              <a:t>NaOH</a:t>
            </a:r>
            <a:r>
              <a:rPr lang="en-CA" sz="3000" dirty="0"/>
              <a:t> to water</a:t>
            </a:r>
            <a:r>
              <a:rPr lang="en-CA" sz="3000" dirty="0" smtClean="0"/>
              <a:t>. </a:t>
            </a:r>
          </a:p>
          <a:p>
            <a:pPr lvl="1"/>
            <a:r>
              <a:rPr lang="en-CA" sz="2800" dirty="0" smtClean="0"/>
              <a:t>[OH</a:t>
            </a:r>
            <a:r>
              <a:rPr lang="en-CA" sz="2800" baseline="30000" dirty="0" smtClean="0"/>
              <a:t>-</a:t>
            </a:r>
            <a:r>
              <a:rPr lang="en-CA" sz="2800" dirty="0" smtClean="0"/>
              <a:t>]goes up.</a:t>
            </a:r>
          </a:p>
          <a:p>
            <a:pPr lvl="1"/>
            <a:r>
              <a:rPr lang="en-CA" sz="2800" dirty="0" smtClean="0"/>
              <a:t>[H</a:t>
            </a:r>
            <a:r>
              <a:rPr lang="en-CA" sz="2800" baseline="30000" dirty="0" smtClean="0"/>
              <a:t>+</a:t>
            </a:r>
            <a:r>
              <a:rPr lang="en-CA" sz="2800" dirty="0" smtClean="0"/>
              <a:t>]</a:t>
            </a:r>
            <a:r>
              <a:rPr lang="en-CA" sz="2800" dirty="0"/>
              <a:t>goes </a:t>
            </a:r>
            <a:r>
              <a:rPr lang="en-CA" sz="2800" dirty="0" smtClean="0"/>
              <a:t>down.</a:t>
            </a:r>
          </a:p>
          <a:p>
            <a:pPr lvl="1"/>
            <a:endParaRPr lang="en-CA" sz="2800" dirty="0" smtClean="0"/>
          </a:p>
          <a:p>
            <a:r>
              <a:rPr lang="en-CA" sz="3000" dirty="0" smtClean="0"/>
              <a:t>What is the pH of the solution if you add enough </a:t>
            </a:r>
            <a:r>
              <a:rPr lang="en-CA" sz="3000" dirty="0" err="1" smtClean="0"/>
              <a:t>NaOH</a:t>
            </a:r>
            <a:r>
              <a:rPr lang="en-CA" sz="3000" dirty="0" smtClean="0"/>
              <a:t> such that </a:t>
            </a:r>
            <a:r>
              <a:rPr lang="en-CA" sz="3000" dirty="0"/>
              <a:t>[OH</a:t>
            </a:r>
            <a:r>
              <a:rPr lang="en-CA" sz="3000" baseline="30000" dirty="0"/>
              <a:t>-</a:t>
            </a:r>
            <a:r>
              <a:rPr lang="en-CA" sz="3000" dirty="0" smtClean="0"/>
              <a:t>]= 1 x 10</a:t>
            </a:r>
            <a:r>
              <a:rPr lang="en-CA" sz="3000" baseline="30000" dirty="0" smtClean="0"/>
              <a:t>-5 </a:t>
            </a:r>
            <a:r>
              <a:rPr lang="en-CA" sz="3000" dirty="0" smtClean="0"/>
              <a:t>M what is the pH?</a:t>
            </a:r>
            <a:endParaRPr lang="en-CA" sz="3000" dirty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071887" y="3321120"/>
            <a:ext cx="4343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 dirty="0"/>
              <a:t>K</a:t>
            </a:r>
            <a:r>
              <a:rPr lang="en-US" altLang="en-US" sz="3200" baseline="-25000" dirty="0"/>
              <a:t>w</a:t>
            </a:r>
            <a:r>
              <a:rPr lang="en-US" altLang="en-US" sz="3200" dirty="0"/>
              <a:t> = [</a:t>
            </a:r>
            <a:r>
              <a:rPr lang="en-US" altLang="en-US" sz="3200" dirty="0" smtClean="0"/>
              <a:t>H</a:t>
            </a:r>
            <a:r>
              <a:rPr lang="en-US" altLang="en-US" sz="3200" baseline="30000" dirty="0" smtClean="0"/>
              <a:t>+</a:t>
            </a:r>
            <a:r>
              <a:rPr lang="en-US" altLang="en-US" sz="3200" dirty="0" smtClean="0"/>
              <a:t>][</a:t>
            </a:r>
            <a:r>
              <a:rPr lang="en-US" altLang="en-US" sz="3200" dirty="0"/>
              <a:t>OH</a:t>
            </a:r>
            <a:r>
              <a:rPr lang="en-US" altLang="en-US" sz="3200" baseline="30000" dirty="0"/>
              <a:t>-</a:t>
            </a:r>
            <a:r>
              <a:rPr lang="en-US" altLang="en-US" sz="3200" dirty="0"/>
              <a:t>]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382478" y="4142602"/>
            <a:ext cx="572221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dirty="0"/>
              <a:t>1.0 x 10</a:t>
            </a:r>
            <a:r>
              <a:rPr lang="en-US" altLang="en-US" sz="3200" baseline="30000" dirty="0"/>
              <a:t>-14</a:t>
            </a:r>
            <a:r>
              <a:rPr lang="en-US" altLang="en-US" sz="3200" dirty="0"/>
              <a:t> = [H</a:t>
            </a:r>
            <a:r>
              <a:rPr lang="en-US" altLang="en-US" sz="3200" baseline="30000" dirty="0" smtClean="0"/>
              <a:t>+</a:t>
            </a:r>
            <a:r>
              <a:rPr lang="en-US" altLang="en-US" sz="3200" dirty="0" smtClean="0"/>
              <a:t>](</a:t>
            </a:r>
            <a:r>
              <a:rPr lang="en-CA" sz="3200" dirty="0"/>
              <a:t>1 x 10</a:t>
            </a:r>
            <a:r>
              <a:rPr lang="en-CA" sz="3200" baseline="30000" dirty="0"/>
              <a:t>-5 </a:t>
            </a:r>
            <a:r>
              <a:rPr lang="en-CA" sz="3200" dirty="0" smtClean="0"/>
              <a:t>)</a:t>
            </a:r>
            <a:endParaRPr lang="en-US" altLang="en-US" sz="3200" dirty="0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3595753" y="5145434"/>
            <a:ext cx="572221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dirty="0" smtClean="0"/>
              <a:t>[</a:t>
            </a:r>
            <a:r>
              <a:rPr lang="en-US" altLang="en-US" sz="3200" dirty="0"/>
              <a:t>H</a:t>
            </a:r>
            <a:r>
              <a:rPr lang="en-US" altLang="en-US" sz="3200" baseline="30000" dirty="0" smtClean="0"/>
              <a:t>+</a:t>
            </a:r>
            <a:r>
              <a:rPr lang="en-US" altLang="en-US" sz="3200" dirty="0" smtClean="0"/>
              <a:t>]=</a:t>
            </a:r>
            <a:r>
              <a:rPr lang="en-CA" sz="3200" dirty="0" smtClean="0"/>
              <a:t>1 </a:t>
            </a:r>
            <a:r>
              <a:rPr lang="en-CA" sz="3200" dirty="0"/>
              <a:t>x </a:t>
            </a:r>
            <a:r>
              <a:rPr lang="en-CA" sz="3200" dirty="0" smtClean="0"/>
              <a:t>10</a:t>
            </a:r>
            <a:r>
              <a:rPr lang="en-CA" sz="3200" baseline="30000" dirty="0" smtClean="0"/>
              <a:t>-9 </a:t>
            </a:r>
            <a:endParaRPr lang="en-US" alt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6633623" y="5145434"/>
            <a:ext cx="177420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000" b="1" dirty="0" smtClean="0">
                <a:solidFill>
                  <a:srgbClr val="C00000"/>
                </a:solidFill>
              </a:rPr>
              <a:t>pH = 9</a:t>
            </a:r>
            <a:endParaRPr lang="en-CA" sz="3000" b="1" dirty="0">
              <a:solidFill>
                <a:srgbClr val="C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210963" y="258680"/>
            <a:ext cx="175721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4000" b="1" dirty="0" smtClean="0">
                <a:solidFill>
                  <a:srgbClr val="7030A0"/>
                </a:solidFill>
                <a:latin typeface="Monotype Corsiva" panose="03010101010201010101" pitchFamily="66" charset="0"/>
              </a:rPr>
              <a:t>Practice </a:t>
            </a:r>
            <a:endParaRPr lang="en-CA" sz="4000" b="1" dirty="0">
              <a:solidFill>
                <a:srgbClr val="7030A0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9707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  <p:bldP spid="6" grpId="0"/>
      <p:bldP spid="7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955162" y="3370864"/>
            <a:ext cx="4219146" cy="1516446"/>
          </a:xfrm>
          <a:prstGeom prst="roundRect">
            <a:avLst/>
          </a:prstGeom>
          <a:noFill/>
          <a:ln w="635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2548745"/>
              </p:ext>
            </p:extLst>
          </p:nvPr>
        </p:nvGraphicFramePr>
        <p:xfrm>
          <a:off x="1619723" y="181967"/>
          <a:ext cx="10349365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9955">
                  <a:extLst>
                    <a:ext uri="{9D8B030D-6E8A-4147-A177-3AD203B41FA5}">
                      <a16:colId xmlns:a16="http://schemas.microsoft.com/office/drawing/2014/main" val="1225988330"/>
                    </a:ext>
                  </a:extLst>
                </a:gridCol>
                <a:gridCol w="1817882">
                  <a:extLst>
                    <a:ext uri="{9D8B030D-6E8A-4147-A177-3AD203B41FA5}">
                      <a16:colId xmlns:a16="http://schemas.microsoft.com/office/drawing/2014/main" val="1596673714"/>
                    </a:ext>
                  </a:extLst>
                </a:gridCol>
                <a:gridCol w="1817882">
                  <a:extLst>
                    <a:ext uri="{9D8B030D-6E8A-4147-A177-3AD203B41FA5}">
                      <a16:colId xmlns:a16="http://schemas.microsoft.com/office/drawing/2014/main" val="2059843332"/>
                    </a:ext>
                  </a:extLst>
                </a:gridCol>
                <a:gridCol w="1817882">
                  <a:extLst>
                    <a:ext uri="{9D8B030D-6E8A-4147-A177-3AD203B41FA5}">
                      <a16:colId xmlns:a16="http://schemas.microsoft.com/office/drawing/2014/main" val="2311790911"/>
                    </a:ext>
                  </a:extLst>
                </a:gridCol>
                <a:gridCol w="1817882">
                  <a:extLst>
                    <a:ext uri="{9D8B030D-6E8A-4147-A177-3AD203B41FA5}">
                      <a16:colId xmlns:a16="http://schemas.microsoft.com/office/drawing/2014/main" val="2790559548"/>
                    </a:ext>
                  </a:extLst>
                </a:gridCol>
                <a:gridCol w="1817882">
                  <a:extLst>
                    <a:ext uri="{9D8B030D-6E8A-4147-A177-3AD203B41FA5}">
                      <a16:colId xmlns:a16="http://schemas.microsoft.com/office/drawing/2014/main" val="41561095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C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3200" dirty="0" smtClean="0"/>
                        <a:t>SA</a:t>
                      </a:r>
                      <a:endParaRPr lang="en-C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3200" dirty="0" smtClean="0"/>
                        <a:t>WA</a:t>
                      </a:r>
                      <a:endParaRPr lang="en-C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3200" dirty="0" smtClean="0"/>
                        <a:t>WATER</a:t>
                      </a:r>
                      <a:endParaRPr lang="en-C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3200" dirty="0" smtClean="0"/>
                        <a:t>WB</a:t>
                      </a:r>
                      <a:endParaRPr lang="en-C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3200" dirty="0" smtClean="0"/>
                        <a:t>SB</a:t>
                      </a:r>
                      <a:endParaRPr lang="en-CA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39829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sz="3200" dirty="0" smtClean="0"/>
                        <a:t>[H</a:t>
                      </a:r>
                      <a:r>
                        <a:rPr lang="en-CA" sz="3200" baseline="30000" dirty="0" smtClean="0"/>
                        <a:t>+</a:t>
                      </a:r>
                      <a:r>
                        <a:rPr lang="en-CA" sz="3200" baseline="0" dirty="0" smtClean="0"/>
                        <a:t>]</a:t>
                      </a:r>
                      <a:endParaRPr lang="en-CA" sz="32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3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82007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sz="3200" dirty="0" smtClean="0"/>
                        <a:t>[OH</a:t>
                      </a:r>
                      <a:r>
                        <a:rPr lang="en-CA" sz="3200" baseline="30000" dirty="0" smtClean="0"/>
                        <a:t>-</a:t>
                      </a:r>
                      <a:r>
                        <a:rPr lang="en-CA" sz="3200" baseline="0" dirty="0" smtClean="0"/>
                        <a:t>]</a:t>
                      </a:r>
                      <a:endParaRPr lang="en-C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3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81364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sz="3200" dirty="0" smtClean="0"/>
                        <a:t>pH</a:t>
                      </a:r>
                      <a:endParaRPr lang="en-C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72352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sz="3200" dirty="0" smtClean="0"/>
                        <a:t>pOH</a:t>
                      </a:r>
                      <a:endParaRPr lang="en-C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852660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961565" y="873454"/>
            <a:ext cx="2047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1x10</a:t>
            </a:r>
            <a:r>
              <a:rPr lang="en-CA" baseline="30000" dirty="0" smtClean="0"/>
              <a:t>-1 </a:t>
            </a:r>
            <a:r>
              <a:rPr lang="en-CA" dirty="0" smtClean="0"/>
              <a:t>= 0.1M</a:t>
            </a:r>
            <a:endParaRPr lang="en-CA" dirty="0"/>
          </a:p>
        </p:txBody>
      </p:sp>
      <p:sp>
        <p:nvSpPr>
          <p:cNvPr id="9" name="TextBox 8"/>
          <p:cNvSpPr txBox="1"/>
          <p:nvPr/>
        </p:nvSpPr>
        <p:spPr>
          <a:xfrm>
            <a:off x="4856425" y="873454"/>
            <a:ext cx="147613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000" dirty="0" smtClean="0"/>
              <a:t>1x10</a:t>
            </a:r>
            <a:r>
              <a:rPr lang="en-CA" sz="3000" baseline="30000" dirty="0" smtClean="0"/>
              <a:t>-5 </a:t>
            </a:r>
            <a:endParaRPr lang="en-CA" sz="3000" dirty="0"/>
          </a:p>
        </p:txBody>
      </p:sp>
      <p:sp>
        <p:nvSpPr>
          <p:cNvPr id="10" name="TextBox 9"/>
          <p:cNvSpPr txBox="1"/>
          <p:nvPr/>
        </p:nvSpPr>
        <p:spPr>
          <a:xfrm>
            <a:off x="6708159" y="781121"/>
            <a:ext cx="147613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000" dirty="0" smtClean="0"/>
              <a:t>1x10</a:t>
            </a:r>
            <a:r>
              <a:rPr lang="en-CA" sz="3000" baseline="30000" dirty="0" smtClean="0"/>
              <a:t>-7 </a:t>
            </a:r>
            <a:endParaRPr lang="en-CA" sz="3000" dirty="0"/>
          </a:p>
        </p:txBody>
      </p:sp>
      <p:sp>
        <p:nvSpPr>
          <p:cNvPr id="11" name="TextBox 10"/>
          <p:cNvSpPr txBox="1"/>
          <p:nvPr/>
        </p:nvSpPr>
        <p:spPr>
          <a:xfrm>
            <a:off x="8505301" y="837355"/>
            <a:ext cx="147613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000" dirty="0" smtClean="0"/>
              <a:t>1x10</a:t>
            </a:r>
            <a:r>
              <a:rPr lang="en-CA" sz="3000" baseline="30000" dirty="0" smtClean="0"/>
              <a:t>-8 </a:t>
            </a:r>
            <a:endParaRPr lang="en-CA" sz="3000" dirty="0"/>
          </a:p>
        </p:txBody>
      </p:sp>
      <p:sp>
        <p:nvSpPr>
          <p:cNvPr id="12" name="TextBox 11"/>
          <p:cNvSpPr txBox="1"/>
          <p:nvPr/>
        </p:nvSpPr>
        <p:spPr>
          <a:xfrm>
            <a:off x="10236246" y="781121"/>
            <a:ext cx="147613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000" dirty="0" smtClean="0"/>
              <a:t>1x10</a:t>
            </a:r>
            <a:r>
              <a:rPr lang="en-CA" sz="3000" baseline="30000" dirty="0" smtClean="0"/>
              <a:t>-12 </a:t>
            </a:r>
            <a:endParaRPr lang="en-CA" sz="3000" dirty="0"/>
          </a:p>
        </p:txBody>
      </p:sp>
      <p:sp>
        <p:nvSpPr>
          <p:cNvPr id="13" name="TextBox 12"/>
          <p:cNvSpPr txBox="1"/>
          <p:nvPr/>
        </p:nvSpPr>
        <p:spPr>
          <a:xfrm>
            <a:off x="3343703" y="1964349"/>
            <a:ext cx="6414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000" dirty="0" smtClean="0"/>
              <a:t>1</a:t>
            </a:r>
            <a:r>
              <a:rPr lang="en-CA" sz="3000" baseline="30000" dirty="0" smtClean="0"/>
              <a:t> </a:t>
            </a:r>
            <a:endParaRPr lang="en-CA" sz="3000" dirty="0"/>
          </a:p>
        </p:txBody>
      </p:sp>
      <p:sp>
        <p:nvSpPr>
          <p:cNvPr id="14" name="TextBox 13"/>
          <p:cNvSpPr txBox="1"/>
          <p:nvPr/>
        </p:nvSpPr>
        <p:spPr>
          <a:xfrm>
            <a:off x="5245753" y="1921678"/>
            <a:ext cx="6414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000" dirty="0"/>
              <a:t>5</a:t>
            </a:r>
            <a:r>
              <a:rPr lang="en-CA" sz="3000" baseline="30000" dirty="0" smtClean="0"/>
              <a:t> </a:t>
            </a:r>
            <a:endParaRPr lang="en-CA" sz="3000" dirty="0"/>
          </a:p>
        </p:txBody>
      </p:sp>
      <p:sp>
        <p:nvSpPr>
          <p:cNvPr id="15" name="TextBox 14"/>
          <p:cNvSpPr txBox="1"/>
          <p:nvPr/>
        </p:nvSpPr>
        <p:spPr>
          <a:xfrm>
            <a:off x="7155155" y="1944605"/>
            <a:ext cx="6414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000" dirty="0"/>
              <a:t>7</a:t>
            </a:r>
            <a:r>
              <a:rPr lang="en-CA" sz="3000" baseline="30000" dirty="0" smtClean="0"/>
              <a:t> </a:t>
            </a:r>
            <a:endParaRPr lang="en-CA" sz="3000" dirty="0"/>
          </a:p>
        </p:txBody>
      </p:sp>
      <p:sp>
        <p:nvSpPr>
          <p:cNvPr id="16" name="TextBox 15"/>
          <p:cNvSpPr txBox="1"/>
          <p:nvPr/>
        </p:nvSpPr>
        <p:spPr>
          <a:xfrm>
            <a:off x="8922648" y="1957461"/>
            <a:ext cx="6414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000" dirty="0" smtClean="0"/>
              <a:t>8</a:t>
            </a:r>
            <a:r>
              <a:rPr lang="en-CA" sz="3000" baseline="30000" dirty="0" smtClean="0"/>
              <a:t> </a:t>
            </a:r>
            <a:endParaRPr lang="en-CA" sz="3000" dirty="0"/>
          </a:p>
        </p:txBody>
      </p:sp>
      <p:sp>
        <p:nvSpPr>
          <p:cNvPr id="17" name="TextBox 16"/>
          <p:cNvSpPr txBox="1"/>
          <p:nvPr/>
        </p:nvSpPr>
        <p:spPr>
          <a:xfrm>
            <a:off x="10532864" y="1984832"/>
            <a:ext cx="6414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000" dirty="0" smtClean="0"/>
              <a:t>12 </a:t>
            </a:r>
            <a:endParaRPr lang="en-CA" sz="3000" dirty="0"/>
          </a:p>
        </p:txBody>
      </p:sp>
      <p:sp>
        <p:nvSpPr>
          <p:cNvPr id="18" name="TextBox 17"/>
          <p:cNvSpPr txBox="1"/>
          <p:nvPr/>
        </p:nvSpPr>
        <p:spPr>
          <a:xfrm>
            <a:off x="3069657" y="1359300"/>
            <a:ext cx="147613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000" dirty="0" smtClean="0"/>
              <a:t>1x10</a:t>
            </a:r>
            <a:r>
              <a:rPr lang="en-CA" sz="3000" baseline="30000" dirty="0" smtClean="0"/>
              <a:t>-13 </a:t>
            </a:r>
            <a:endParaRPr lang="en-CA" sz="3000" dirty="0"/>
          </a:p>
        </p:txBody>
      </p:sp>
      <p:sp>
        <p:nvSpPr>
          <p:cNvPr id="19" name="TextBox 18"/>
          <p:cNvSpPr txBox="1"/>
          <p:nvPr/>
        </p:nvSpPr>
        <p:spPr>
          <a:xfrm>
            <a:off x="6702088" y="1375346"/>
            <a:ext cx="147613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000" dirty="0" smtClean="0"/>
              <a:t>1x10</a:t>
            </a:r>
            <a:r>
              <a:rPr lang="en-CA" sz="3000" baseline="30000" dirty="0" smtClean="0"/>
              <a:t>-7 </a:t>
            </a:r>
            <a:endParaRPr lang="en-CA" sz="3000" dirty="0"/>
          </a:p>
        </p:txBody>
      </p:sp>
      <p:sp>
        <p:nvSpPr>
          <p:cNvPr id="20" name="TextBox 19"/>
          <p:cNvSpPr txBox="1"/>
          <p:nvPr/>
        </p:nvSpPr>
        <p:spPr>
          <a:xfrm>
            <a:off x="8513146" y="1335119"/>
            <a:ext cx="147613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000" dirty="0" smtClean="0"/>
              <a:t>1x10</a:t>
            </a:r>
            <a:r>
              <a:rPr lang="en-CA" sz="3000" baseline="30000" dirty="0" smtClean="0"/>
              <a:t>-6 </a:t>
            </a:r>
            <a:endParaRPr lang="en-CA" sz="3000" dirty="0"/>
          </a:p>
        </p:txBody>
      </p:sp>
      <p:sp>
        <p:nvSpPr>
          <p:cNvPr id="21" name="TextBox 20"/>
          <p:cNvSpPr txBox="1"/>
          <p:nvPr/>
        </p:nvSpPr>
        <p:spPr>
          <a:xfrm>
            <a:off x="10236246" y="1382976"/>
            <a:ext cx="147613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000" dirty="0" smtClean="0"/>
              <a:t>1x10</a:t>
            </a:r>
            <a:r>
              <a:rPr lang="en-CA" sz="3000" baseline="30000" dirty="0" smtClean="0"/>
              <a:t>-2 </a:t>
            </a:r>
            <a:endParaRPr lang="en-CA" sz="3000" dirty="0"/>
          </a:p>
        </p:txBody>
      </p:sp>
      <p:sp>
        <p:nvSpPr>
          <p:cNvPr id="22" name="TextBox 21"/>
          <p:cNvSpPr txBox="1"/>
          <p:nvPr/>
        </p:nvSpPr>
        <p:spPr>
          <a:xfrm>
            <a:off x="4860504" y="1430834"/>
            <a:ext cx="147613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000" dirty="0" smtClean="0"/>
              <a:t>1x10</a:t>
            </a:r>
            <a:r>
              <a:rPr lang="en-CA" sz="3000" baseline="30000" dirty="0" smtClean="0"/>
              <a:t>-9 </a:t>
            </a:r>
            <a:endParaRPr lang="en-CA" sz="3000" dirty="0"/>
          </a:p>
        </p:txBody>
      </p:sp>
      <p:sp>
        <p:nvSpPr>
          <p:cNvPr id="23" name="TextBox 22"/>
          <p:cNvSpPr txBox="1"/>
          <p:nvPr/>
        </p:nvSpPr>
        <p:spPr>
          <a:xfrm>
            <a:off x="3193578" y="2505920"/>
            <a:ext cx="6414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000" dirty="0" smtClean="0"/>
              <a:t>13</a:t>
            </a:r>
            <a:r>
              <a:rPr lang="en-CA" sz="3000" baseline="30000" dirty="0" smtClean="0"/>
              <a:t> </a:t>
            </a:r>
            <a:endParaRPr lang="en-CA" sz="3000" dirty="0"/>
          </a:p>
        </p:txBody>
      </p:sp>
      <p:sp>
        <p:nvSpPr>
          <p:cNvPr id="24" name="TextBox 23"/>
          <p:cNvSpPr txBox="1"/>
          <p:nvPr/>
        </p:nvSpPr>
        <p:spPr>
          <a:xfrm>
            <a:off x="5224217" y="2505920"/>
            <a:ext cx="6414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000" dirty="0"/>
              <a:t>9</a:t>
            </a:r>
            <a:r>
              <a:rPr lang="en-CA" sz="3000" baseline="30000" dirty="0" smtClean="0"/>
              <a:t> </a:t>
            </a:r>
            <a:endParaRPr lang="en-CA" sz="3000" dirty="0"/>
          </a:p>
        </p:txBody>
      </p:sp>
      <p:sp>
        <p:nvSpPr>
          <p:cNvPr id="25" name="TextBox 24"/>
          <p:cNvSpPr txBox="1"/>
          <p:nvPr/>
        </p:nvSpPr>
        <p:spPr>
          <a:xfrm>
            <a:off x="7161290" y="2528498"/>
            <a:ext cx="6414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000" dirty="0"/>
              <a:t>7</a:t>
            </a:r>
            <a:r>
              <a:rPr lang="en-CA" sz="3000" baseline="30000" dirty="0" smtClean="0"/>
              <a:t> </a:t>
            </a:r>
            <a:endParaRPr lang="en-CA" sz="3000" dirty="0"/>
          </a:p>
        </p:txBody>
      </p:sp>
      <p:sp>
        <p:nvSpPr>
          <p:cNvPr id="26" name="TextBox 25"/>
          <p:cNvSpPr txBox="1"/>
          <p:nvPr/>
        </p:nvSpPr>
        <p:spPr>
          <a:xfrm>
            <a:off x="8922648" y="2538830"/>
            <a:ext cx="6414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000" dirty="0" smtClean="0"/>
              <a:t>6</a:t>
            </a:r>
            <a:r>
              <a:rPr lang="en-CA" sz="3000" baseline="30000" dirty="0" smtClean="0"/>
              <a:t> </a:t>
            </a:r>
            <a:endParaRPr lang="en-CA" sz="3000" dirty="0"/>
          </a:p>
        </p:txBody>
      </p:sp>
      <p:sp>
        <p:nvSpPr>
          <p:cNvPr id="27" name="TextBox 26"/>
          <p:cNvSpPr txBox="1"/>
          <p:nvPr/>
        </p:nvSpPr>
        <p:spPr>
          <a:xfrm>
            <a:off x="10653593" y="2518347"/>
            <a:ext cx="6414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000" dirty="0" smtClean="0"/>
              <a:t>2</a:t>
            </a:r>
            <a:r>
              <a:rPr lang="en-CA" sz="3000" baseline="30000" dirty="0" smtClean="0"/>
              <a:t> </a:t>
            </a:r>
            <a:endParaRPr lang="en-CA" sz="3000" dirty="0"/>
          </a:p>
        </p:txBody>
      </p:sp>
      <p:sp>
        <p:nvSpPr>
          <p:cNvPr id="29" name="TextBox 28"/>
          <p:cNvSpPr txBox="1"/>
          <p:nvPr/>
        </p:nvSpPr>
        <p:spPr>
          <a:xfrm>
            <a:off x="1537126" y="3372988"/>
            <a:ext cx="5458491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CA" sz="3000" b="1" dirty="0" smtClean="0"/>
              <a:t>pH 2 vs pH 1 = 10x stronger</a:t>
            </a:r>
          </a:p>
          <a:p>
            <a:pPr>
              <a:spcAft>
                <a:spcPts val="1200"/>
              </a:spcAft>
            </a:pPr>
            <a:r>
              <a:rPr lang="en-CA" sz="3000" b="1" dirty="0" smtClean="0"/>
              <a:t>pH + pOH = 14</a:t>
            </a:r>
          </a:p>
          <a:p>
            <a:pPr>
              <a:spcAft>
                <a:spcPts val="1200"/>
              </a:spcAft>
            </a:pPr>
            <a:endParaRPr lang="en-CA" sz="3000" b="1" dirty="0" smtClean="0"/>
          </a:p>
        </p:txBody>
      </p:sp>
      <p:sp>
        <p:nvSpPr>
          <p:cNvPr id="28" name="TextBox 27"/>
          <p:cNvSpPr txBox="1"/>
          <p:nvPr/>
        </p:nvSpPr>
        <p:spPr>
          <a:xfrm>
            <a:off x="7316340" y="3348122"/>
            <a:ext cx="465274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CA" sz="4000" b="1" dirty="0" smtClean="0"/>
              <a:t>[H</a:t>
            </a:r>
            <a:r>
              <a:rPr lang="en-CA" sz="4000" b="1" baseline="30000" dirty="0" smtClean="0"/>
              <a:t>+</a:t>
            </a:r>
            <a:r>
              <a:rPr lang="en-CA" sz="4000" b="1" dirty="0" smtClean="0"/>
              <a:t>]=1x10</a:t>
            </a:r>
            <a:r>
              <a:rPr lang="en-CA" sz="4000" b="1" baseline="30000" dirty="0" smtClean="0"/>
              <a:t>-</a:t>
            </a:r>
            <a:r>
              <a:rPr lang="en-CA" sz="4000" b="1" baseline="30000" dirty="0" smtClean="0">
                <a:solidFill>
                  <a:srgbClr val="FF0000"/>
                </a:solidFill>
              </a:rPr>
              <a:t>pH</a:t>
            </a:r>
          </a:p>
          <a:p>
            <a:pPr>
              <a:spcAft>
                <a:spcPts val="1200"/>
              </a:spcAft>
            </a:pPr>
            <a:r>
              <a:rPr lang="en-CA" sz="4000" b="1" dirty="0" smtClean="0">
                <a:solidFill>
                  <a:srgbClr val="FF0000"/>
                </a:solidFill>
              </a:rPr>
              <a:t>pH</a:t>
            </a:r>
            <a:r>
              <a:rPr lang="en-CA" sz="4000" b="1" dirty="0" smtClean="0"/>
              <a:t> = - log</a:t>
            </a:r>
            <a:r>
              <a:rPr lang="en-CA" sz="4000" b="1" dirty="0"/>
              <a:t>[H</a:t>
            </a:r>
            <a:r>
              <a:rPr lang="en-CA" sz="4000" b="1" baseline="30000" dirty="0" smtClean="0"/>
              <a:t>+</a:t>
            </a:r>
            <a:r>
              <a:rPr lang="en-CA" sz="4000" b="1" dirty="0" smtClean="0"/>
              <a:t>]</a:t>
            </a:r>
          </a:p>
          <a:p>
            <a:pPr>
              <a:spcAft>
                <a:spcPts val="1200"/>
              </a:spcAft>
            </a:pPr>
            <a:r>
              <a:rPr lang="en-CA" sz="4000" b="1" dirty="0" smtClean="0"/>
              <a:t>pOH = -log[OH</a:t>
            </a:r>
            <a:r>
              <a:rPr lang="en-CA" sz="4000" b="1" baseline="30000" dirty="0" smtClean="0"/>
              <a:t>-</a:t>
            </a:r>
            <a:r>
              <a:rPr lang="en-CA" sz="4000" b="1" dirty="0" smtClean="0"/>
              <a:t>]</a:t>
            </a:r>
            <a:endParaRPr lang="en-CA" sz="4000" b="1" dirty="0"/>
          </a:p>
        </p:txBody>
      </p:sp>
      <p:sp>
        <p:nvSpPr>
          <p:cNvPr id="30" name="Rectangle 29"/>
          <p:cNvSpPr/>
          <p:nvPr/>
        </p:nvSpPr>
        <p:spPr>
          <a:xfrm>
            <a:off x="54592" y="177038"/>
            <a:ext cx="1627369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500" b="1" dirty="0">
                <a:solidFill>
                  <a:srgbClr val="C00000"/>
                </a:solidFill>
                <a:latin typeface="Monotype Corsiva" panose="03010101010201010101" pitchFamily="66" charset="0"/>
              </a:rPr>
              <a:t>Please Write</a:t>
            </a:r>
          </a:p>
        </p:txBody>
      </p:sp>
    </p:spTree>
    <p:extLst>
      <p:ext uri="{BB962C8B-B14F-4D97-AF65-F5344CB8AC3E}">
        <p14:creationId xmlns:p14="http://schemas.microsoft.com/office/powerpoint/2010/main" val="1510988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9" grpId="0" build="p"/>
      <p:bldP spid="28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1946" y="0"/>
            <a:ext cx="10950054" cy="6665495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CA" sz="2500" dirty="0"/>
              <a:t>1.	Find the [H</a:t>
            </a:r>
            <a:r>
              <a:rPr lang="en-CA" sz="2500" baseline="30000" dirty="0"/>
              <a:t>+</a:t>
            </a:r>
            <a:r>
              <a:rPr lang="en-CA" sz="2500" dirty="0"/>
              <a:t>] and [OH</a:t>
            </a:r>
            <a:r>
              <a:rPr lang="en-CA" sz="2500" baseline="30000" dirty="0"/>
              <a:t>-</a:t>
            </a:r>
            <a:r>
              <a:rPr lang="en-CA" sz="2500" dirty="0"/>
              <a:t>] of the following pH solutions </a:t>
            </a:r>
            <a:r>
              <a:rPr lang="en-CA" sz="2500" b="1" u="sng" dirty="0"/>
              <a:t>without </a:t>
            </a:r>
            <a:r>
              <a:rPr lang="en-CA" sz="2500" dirty="0"/>
              <a:t>using a calculator:</a:t>
            </a:r>
          </a:p>
          <a:p>
            <a:pPr marL="457200" lvl="1" indent="0" eaLnBrk="1" hangingPunct="1">
              <a:lnSpc>
                <a:spcPct val="90000"/>
              </a:lnSpc>
              <a:buNone/>
              <a:defRPr/>
            </a:pPr>
            <a:r>
              <a:rPr lang="en-CA" sz="2500" dirty="0" smtClean="0"/>
              <a:t>A) pH=4	   B) pH=12    C) pH=9     D) pH=7     E) pH=8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CA" sz="25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CA" sz="2500" dirty="0"/>
              <a:t>2.	Find the pH of the following solutions </a:t>
            </a:r>
            <a:r>
              <a:rPr lang="en-CA" sz="2500" b="1" u="sng" dirty="0"/>
              <a:t>without</a:t>
            </a:r>
            <a:r>
              <a:rPr lang="en-CA" sz="2500" dirty="0"/>
              <a:t> a calculator:</a:t>
            </a:r>
          </a:p>
          <a:p>
            <a:pPr marL="457200" lvl="1" indent="0" eaLnBrk="1" hangingPunct="1">
              <a:lnSpc>
                <a:spcPct val="90000"/>
              </a:lnSpc>
              <a:buNone/>
              <a:defRPr/>
            </a:pPr>
            <a:r>
              <a:rPr lang="en-CA" sz="2500" dirty="0"/>
              <a:t>A) [H</a:t>
            </a:r>
            <a:r>
              <a:rPr lang="en-CA" sz="2500" baseline="30000" dirty="0"/>
              <a:t>+</a:t>
            </a:r>
            <a:r>
              <a:rPr lang="en-CA" sz="2500" dirty="0"/>
              <a:t>]=1.0x10</a:t>
            </a:r>
            <a:r>
              <a:rPr lang="en-CA" sz="2500" baseline="30000" dirty="0"/>
              <a:t>-8 </a:t>
            </a:r>
            <a:r>
              <a:rPr lang="en-CA" sz="2500" dirty="0"/>
              <a:t>mol/L	B) [OH</a:t>
            </a:r>
            <a:r>
              <a:rPr lang="en-CA" sz="2500" baseline="30000" dirty="0"/>
              <a:t>-</a:t>
            </a:r>
            <a:r>
              <a:rPr lang="en-CA" sz="2500" dirty="0"/>
              <a:t>]=1.0x10</a:t>
            </a:r>
            <a:r>
              <a:rPr lang="en-CA" sz="2500" baseline="30000" dirty="0"/>
              <a:t>-3 mol</a:t>
            </a:r>
            <a:r>
              <a:rPr lang="en-CA" sz="2500" dirty="0"/>
              <a:t>/</a:t>
            </a:r>
            <a:r>
              <a:rPr lang="en-CA" sz="2500" baseline="-25000" dirty="0"/>
              <a:t>L</a:t>
            </a:r>
            <a:r>
              <a:rPr lang="en-CA" sz="2500" dirty="0"/>
              <a:t>	</a:t>
            </a:r>
          </a:p>
          <a:p>
            <a:pPr marL="457200" lvl="1" indent="0" eaLnBrk="1" hangingPunct="1">
              <a:lnSpc>
                <a:spcPct val="90000"/>
              </a:lnSpc>
              <a:buNone/>
              <a:defRPr/>
            </a:pPr>
            <a:r>
              <a:rPr lang="en-CA" sz="2500" dirty="0"/>
              <a:t>C) [H</a:t>
            </a:r>
            <a:r>
              <a:rPr lang="en-CA" sz="2500" baseline="30000" dirty="0"/>
              <a:t>+</a:t>
            </a:r>
            <a:r>
              <a:rPr lang="en-CA" sz="2500" dirty="0"/>
              <a:t>]=1.0x10</a:t>
            </a:r>
            <a:r>
              <a:rPr lang="en-CA" sz="2500" baseline="30000" dirty="0"/>
              <a:t>-5</a:t>
            </a:r>
            <a:r>
              <a:rPr lang="en-CA" sz="2500" dirty="0"/>
              <a:t> mol/L 	D) [OH</a:t>
            </a:r>
            <a:r>
              <a:rPr lang="en-CA" sz="2500" baseline="30000" dirty="0"/>
              <a:t>-</a:t>
            </a:r>
            <a:r>
              <a:rPr lang="en-CA" sz="2500" dirty="0"/>
              <a:t>]=1.0x10</a:t>
            </a:r>
            <a:r>
              <a:rPr lang="en-CA" sz="2500" baseline="30000" dirty="0"/>
              <a:t>-9</a:t>
            </a:r>
            <a:r>
              <a:rPr lang="en-CA" sz="2500" dirty="0"/>
              <a:t> </a:t>
            </a:r>
            <a:r>
              <a:rPr lang="en-CA" sz="2500" baseline="30000" dirty="0"/>
              <a:t>mol</a:t>
            </a:r>
            <a:r>
              <a:rPr lang="en-CA" sz="2500" dirty="0"/>
              <a:t>/</a:t>
            </a:r>
            <a:r>
              <a:rPr lang="en-CA" sz="2500" baseline="-25000" dirty="0"/>
              <a:t>L</a:t>
            </a:r>
            <a:r>
              <a:rPr lang="en-CA" sz="2500" dirty="0"/>
              <a:t>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CA" sz="25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CA" sz="2500" dirty="0"/>
              <a:t>3.	Find the [H</a:t>
            </a:r>
            <a:r>
              <a:rPr lang="en-CA" sz="2500" baseline="30000" dirty="0"/>
              <a:t>+</a:t>
            </a:r>
            <a:r>
              <a:rPr lang="en-CA" sz="2500" dirty="0"/>
              <a:t>] of these </a:t>
            </a:r>
            <a:r>
              <a:rPr lang="en-CA" sz="2500" dirty="0" smtClean="0"/>
              <a:t>solutions: </a:t>
            </a:r>
            <a:r>
              <a:rPr lang="en-CA" sz="2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[H</a:t>
            </a:r>
            <a:r>
              <a:rPr lang="en-CA" sz="2500" b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r>
              <a:rPr lang="en-CA" sz="2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]=10</a:t>
            </a:r>
            <a:r>
              <a:rPr lang="en-CA" sz="2500" b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-pH</a:t>
            </a:r>
          </a:p>
          <a:p>
            <a:pPr marL="457200" lvl="1" indent="0" eaLnBrk="1" hangingPunct="1">
              <a:lnSpc>
                <a:spcPct val="90000"/>
              </a:lnSpc>
              <a:buNone/>
              <a:defRPr/>
            </a:pPr>
            <a:r>
              <a:rPr lang="en-CA" sz="2500" dirty="0"/>
              <a:t>A) pH=3.7    B) pH=9.8    C) pH=6.2     D) pH=4.0    E) pH=7.1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CA" sz="25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CA" sz="2500" dirty="0"/>
              <a:t>4.	Find the pH of the following </a:t>
            </a:r>
            <a:r>
              <a:rPr lang="en-CA" sz="2500" dirty="0" smtClean="0"/>
              <a:t>solutions: </a:t>
            </a:r>
            <a:r>
              <a:rPr lang="en-CA" sz="2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pH= - </a:t>
            </a:r>
            <a:r>
              <a:rPr lang="en-CA" sz="25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</a:t>
            </a:r>
            <a:r>
              <a:rPr lang="en-CA" sz="2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[H</a:t>
            </a:r>
            <a:r>
              <a:rPr lang="en-CA" sz="2500" b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r>
              <a:rPr lang="en-CA" sz="2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].</a:t>
            </a:r>
          </a:p>
          <a:p>
            <a:pPr marL="457200" lvl="1" indent="0" eaLnBrk="1" hangingPunct="1">
              <a:lnSpc>
                <a:spcPct val="90000"/>
              </a:lnSpc>
              <a:buNone/>
              <a:defRPr/>
            </a:pPr>
            <a:r>
              <a:rPr lang="en-CA" sz="2500" dirty="0"/>
              <a:t>A) [H</a:t>
            </a:r>
            <a:r>
              <a:rPr lang="en-CA" sz="2500" baseline="30000" dirty="0"/>
              <a:t>+</a:t>
            </a:r>
            <a:r>
              <a:rPr lang="en-CA" sz="2500" dirty="0"/>
              <a:t>]=4.5x10</a:t>
            </a:r>
            <a:r>
              <a:rPr lang="en-CA" sz="2500" baseline="30000" dirty="0"/>
              <a:t>-3</a:t>
            </a:r>
            <a:r>
              <a:rPr lang="en-CA" sz="2500" dirty="0"/>
              <a:t> mol/L 	B) [H</a:t>
            </a:r>
            <a:r>
              <a:rPr lang="en-CA" sz="2500" baseline="30000" dirty="0"/>
              <a:t>+</a:t>
            </a:r>
            <a:r>
              <a:rPr lang="en-CA" sz="2500" dirty="0"/>
              <a:t>]=3.4x10</a:t>
            </a:r>
            <a:r>
              <a:rPr lang="en-CA" sz="2500" baseline="30000" dirty="0"/>
              <a:t>-8  mol</a:t>
            </a:r>
            <a:r>
              <a:rPr lang="en-CA" sz="2500" dirty="0"/>
              <a:t>/</a:t>
            </a:r>
            <a:r>
              <a:rPr lang="en-CA" sz="2500" baseline="-25000" dirty="0"/>
              <a:t>L</a:t>
            </a:r>
            <a:endParaRPr lang="en-CA" sz="2500" baseline="30000" dirty="0"/>
          </a:p>
          <a:p>
            <a:pPr marL="457200" lvl="1" indent="0" eaLnBrk="1" hangingPunct="1">
              <a:lnSpc>
                <a:spcPct val="90000"/>
              </a:lnSpc>
              <a:buNone/>
              <a:defRPr/>
            </a:pPr>
            <a:r>
              <a:rPr lang="en-CA" sz="2500" dirty="0"/>
              <a:t>C) [H</a:t>
            </a:r>
            <a:r>
              <a:rPr lang="en-CA" sz="2500" baseline="30000" dirty="0"/>
              <a:t>+</a:t>
            </a:r>
            <a:r>
              <a:rPr lang="en-CA" sz="2500" dirty="0"/>
              <a:t>]=3.0x10</a:t>
            </a:r>
            <a:r>
              <a:rPr lang="en-CA" sz="2500" baseline="30000" dirty="0"/>
              <a:t>-7</a:t>
            </a:r>
            <a:r>
              <a:rPr lang="en-CA" sz="2500" dirty="0"/>
              <a:t>mol/L 	D) [H</a:t>
            </a:r>
            <a:r>
              <a:rPr lang="en-CA" sz="2500" baseline="30000" dirty="0"/>
              <a:t>+</a:t>
            </a:r>
            <a:r>
              <a:rPr lang="en-CA" sz="2500" dirty="0"/>
              <a:t>]=2.5x10</a:t>
            </a:r>
            <a:r>
              <a:rPr lang="en-CA" sz="2500" baseline="30000" dirty="0"/>
              <a:t>-2  mol</a:t>
            </a:r>
            <a:r>
              <a:rPr lang="en-CA" sz="2500" dirty="0"/>
              <a:t>/</a:t>
            </a:r>
            <a:r>
              <a:rPr lang="en-CA" sz="2500" baseline="-25000" dirty="0"/>
              <a:t>L</a:t>
            </a:r>
            <a:r>
              <a:rPr lang="en-CA" sz="2500" baseline="30000" dirty="0"/>
              <a:t> </a:t>
            </a:r>
            <a:r>
              <a:rPr lang="en-CA" sz="2500" dirty="0"/>
              <a:t>	</a:t>
            </a:r>
          </a:p>
        </p:txBody>
      </p:sp>
      <p:sp>
        <p:nvSpPr>
          <p:cNvPr id="3" name="Rectangle 2"/>
          <p:cNvSpPr/>
          <p:nvPr/>
        </p:nvSpPr>
        <p:spPr>
          <a:xfrm>
            <a:off x="9688449" y="2577338"/>
            <a:ext cx="164500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4000" b="1" dirty="0" smtClean="0">
                <a:solidFill>
                  <a:srgbClr val="7030A0"/>
                </a:solidFill>
                <a:latin typeface="Monotype Corsiva" panose="03010101010201010101" pitchFamily="66" charset="0"/>
              </a:rPr>
              <a:t>Practice</a:t>
            </a:r>
            <a:endParaRPr lang="en-CA" sz="4000" b="1" dirty="0">
              <a:solidFill>
                <a:srgbClr val="7030A0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775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74057" y="678997"/>
            <a:ext cx="11466285" cy="6048375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  <a:defRPr/>
            </a:pPr>
            <a:r>
              <a:rPr lang="en-CA" sz="2500" dirty="0">
                <a:solidFill>
                  <a:srgbClr val="FF0000"/>
                </a:solidFill>
              </a:rPr>
              <a:t>1.	Answers</a:t>
            </a:r>
          </a:p>
          <a:p>
            <a:pPr marL="457200" lvl="1" indent="0" eaLnBrk="1" hangingPunct="1">
              <a:lnSpc>
                <a:spcPct val="90000"/>
              </a:lnSpc>
              <a:buNone/>
              <a:defRPr/>
            </a:pPr>
            <a:r>
              <a:rPr lang="en-CA" sz="2500" dirty="0">
                <a:solidFill>
                  <a:srgbClr val="FF0000"/>
                </a:solidFill>
              </a:rPr>
              <a:t>A) [H</a:t>
            </a:r>
            <a:r>
              <a:rPr lang="en-CA" sz="2500" baseline="30000" dirty="0">
                <a:solidFill>
                  <a:srgbClr val="FF0000"/>
                </a:solidFill>
              </a:rPr>
              <a:t>+</a:t>
            </a:r>
            <a:r>
              <a:rPr lang="en-CA" sz="2500" dirty="0">
                <a:solidFill>
                  <a:srgbClr val="FF0000"/>
                </a:solidFill>
              </a:rPr>
              <a:t>]=1x10</a:t>
            </a:r>
            <a:r>
              <a:rPr lang="en-CA" sz="2500" baseline="30000" dirty="0">
                <a:solidFill>
                  <a:srgbClr val="FF0000"/>
                </a:solidFill>
              </a:rPr>
              <a:t>-4</a:t>
            </a:r>
            <a:r>
              <a:rPr lang="en-CA" sz="2500" dirty="0">
                <a:solidFill>
                  <a:srgbClr val="FF0000"/>
                </a:solidFill>
              </a:rPr>
              <a:t>, [OH</a:t>
            </a:r>
            <a:r>
              <a:rPr lang="en-CA" sz="2500" baseline="30000" dirty="0">
                <a:solidFill>
                  <a:srgbClr val="FF0000"/>
                </a:solidFill>
              </a:rPr>
              <a:t>-</a:t>
            </a:r>
            <a:r>
              <a:rPr lang="en-CA" sz="2500" dirty="0">
                <a:solidFill>
                  <a:srgbClr val="FF0000"/>
                </a:solidFill>
              </a:rPr>
              <a:t>]=1x10</a:t>
            </a:r>
            <a:r>
              <a:rPr lang="en-CA" sz="2500" baseline="30000" dirty="0">
                <a:solidFill>
                  <a:srgbClr val="FF0000"/>
                </a:solidFill>
              </a:rPr>
              <a:t>-10 </a:t>
            </a:r>
            <a:r>
              <a:rPr lang="en-CA" sz="2500" dirty="0">
                <a:solidFill>
                  <a:srgbClr val="FF0000"/>
                </a:solidFill>
              </a:rPr>
              <a:t>mol/L	B) [H</a:t>
            </a:r>
            <a:r>
              <a:rPr lang="en-CA" sz="2500" baseline="30000" dirty="0">
                <a:solidFill>
                  <a:srgbClr val="FF0000"/>
                </a:solidFill>
              </a:rPr>
              <a:t>+</a:t>
            </a:r>
            <a:r>
              <a:rPr lang="en-CA" sz="2500" dirty="0">
                <a:solidFill>
                  <a:srgbClr val="FF0000"/>
                </a:solidFill>
              </a:rPr>
              <a:t>]=1x10</a:t>
            </a:r>
            <a:r>
              <a:rPr lang="en-CA" sz="2500" baseline="30000" dirty="0">
                <a:solidFill>
                  <a:srgbClr val="FF0000"/>
                </a:solidFill>
              </a:rPr>
              <a:t>-12</a:t>
            </a:r>
            <a:r>
              <a:rPr lang="en-CA" sz="2500" dirty="0">
                <a:solidFill>
                  <a:srgbClr val="FF0000"/>
                </a:solidFill>
              </a:rPr>
              <a:t>, [OH</a:t>
            </a:r>
            <a:r>
              <a:rPr lang="en-CA" sz="2500" baseline="30000" dirty="0">
                <a:solidFill>
                  <a:srgbClr val="FF0000"/>
                </a:solidFill>
              </a:rPr>
              <a:t>-</a:t>
            </a:r>
            <a:r>
              <a:rPr lang="en-CA" sz="2500" dirty="0">
                <a:solidFill>
                  <a:srgbClr val="FF0000"/>
                </a:solidFill>
              </a:rPr>
              <a:t>]=1x10</a:t>
            </a:r>
            <a:r>
              <a:rPr lang="en-CA" sz="2500" baseline="30000" dirty="0">
                <a:solidFill>
                  <a:srgbClr val="FF0000"/>
                </a:solidFill>
              </a:rPr>
              <a:t>-2  </a:t>
            </a:r>
            <a:r>
              <a:rPr lang="en-CA" sz="2500" dirty="0">
                <a:solidFill>
                  <a:srgbClr val="FF0000"/>
                </a:solidFill>
              </a:rPr>
              <a:t>mol/L    </a:t>
            </a:r>
          </a:p>
          <a:p>
            <a:pPr marL="457200" lvl="1" indent="0" eaLnBrk="1" hangingPunct="1">
              <a:lnSpc>
                <a:spcPct val="90000"/>
              </a:lnSpc>
              <a:buNone/>
              <a:defRPr/>
            </a:pPr>
            <a:r>
              <a:rPr lang="en-CA" sz="2500" dirty="0">
                <a:solidFill>
                  <a:srgbClr val="FF0000"/>
                </a:solidFill>
              </a:rPr>
              <a:t>C) [H</a:t>
            </a:r>
            <a:r>
              <a:rPr lang="en-CA" sz="2500" baseline="30000" dirty="0">
                <a:solidFill>
                  <a:srgbClr val="FF0000"/>
                </a:solidFill>
              </a:rPr>
              <a:t>+</a:t>
            </a:r>
            <a:r>
              <a:rPr lang="en-CA" sz="2500" dirty="0">
                <a:solidFill>
                  <a:srgbClr val="FF0000"/>
                </a:solidFill>
              </a:rPr>
              <a:t>]= 1x10</a:t>
            </a:r>
            <a:r>
              <a:rPr lang="en-CA" sz="2500" baseline="30000" dirty="0">
                <a:solidFill>
                  <a:srgbClr val="FF0000"/>
                </a:solidFill>
              </a:rPr>
              <a:t>-9</a:t>
            </a:r>
            <a:r>
              <a:rPr lang="en-CA" sz="2500" dirty="0">
                <a:solidFill>
                  <a:srgbClr val="FF0000"/>
                </a:solidFill>
              </a:rPr>
              <a:t>, [OH</a:t>
            </a:r>
            <a:r>
              <a:rPr lang="en-CA" sz="2500" baseline="30000" dirty="0">
                <a:solidFill>
                  <a:srgbClr val="FF0000"/>
                </a:solidFill>
              </a:rPr>
              <a:t>-</a:t>
            </a:r>
            <a:r>
              <a:rPr lang="en-CA" sz="2500" dirty="0">
                <a:solidFill>
                  <a:srgbClr val="FF0000"/>
                </a:solidFill>
              </a:rPr>
              <a:t>]=1x10</a:t>
            </a:r>
            <a:r>
              <a:rPr lang="en-CA" sz="2500" baseline="30000" dirty="0">
                <a:solidFill>
                  <a:srgbClr val="FF0000"/>
                </a:solidFill>
              </a:rPr>
              <a:t>-5</a:t>
            </a:r>
            <a:r>
              <a:rPr lang="en-CA" sz="2500" dirty="0">
                <a:solidFill>
                  <a:srgbClr val="FF0000"/>
                </a:solidFill>
              </a:rPr>
              <a:t> mol/L 	D) [H</a:t>
            </a:r>
            <a:r>
              <a:rPr lang="en-CA" sz="2500" baseline="30000" dirty="0">
                <a:solidFill>
                  <a:srgbClr val="FF0000"/>
                </a:solidFill>
              </a:rPr>
              <a:t>+</a:t>
            </a:r>
            <a:r>
              <a:rPr lang="en-CA" sz="2500" dirty="0">
                <a:solidFill>
                  <a:srgbClr val="FF0000"/>
                </a:solidFill>
              </a:rPr>
              <a:t>]=1x10</a:t>
            </a:r>
            <a:r>
              <a:rPr lang="en-CA" sz="2500" baseline="30000" dirty="0">
                <a:solidFill>
                  <a:srgbClr val="FF0000"/>
                </a:solidFill>
              </a:rPr>
              <a:t>-7</a:t>
            </a:r>
            <a:r>
              <a:rPr lang="en-CA" sz="2500" dirty="0">
                <a:solidFill>
                  <a:srgbClr val="FF0000"/>
                </a:solidFill>
              </a:rPr>
              <a:t>, [OH</a:t>
            </a:r>
            <a:r>
              <a:rPr lang="en-CA" sz="2500" baseline="30000" dirty="0">
                <a:solidFill>
                  <a:srgbClr val="FF0000"/>
                </a:solidFill>
              </a:rPr>
              <a:t>-</a:t>
            </a:r>
            <a:r>
              <a:rPr lang="en-CA" sz="2500" dirty="0">
                <a:solidFill>
                  <a:srgbClr val="FF0000"/>
                </a:solidFill>
              </a:rPr>
              <a:t>]=1x10</a:t>
            </a:r>
            <a:r>
              <a:rPr lang="en-CA" sz="2500" baseline="30000" dirty="0">
                <a:solidFill>
                  <a:srgbClr val="FF0000"/>
                </a:solidFill>
              </a:rPr>
              <a:t>-7</a:t>
            </a:r>
            <a:r>
              <a:rPr lang="en-CA" sz="2500" dirty="0">
                <a:solidFill>
                  <a:srgbClr val="FF0000"/>
                </a:solidFill>
              </a:rPr>
              <a:t> mol/L </a:t>
            </a:r>
          </a:p>
          <a:p>
            <a:pPr marL="457200" lvl="1" indent="0" eaLnBrk="1" hangingPunct="1">
              <a:lnSpc>
                <a:spcPct val="90000"/>
              </a:lnSpc>
              <a:buNone/>
              <a:defRPr/>
            </a:pPr>
            <a:r>
              <a:rPr lang="en-CA" sz="2500" dirty="0">
                <a:solidFill>
                  <a:srgbClr val="FF0000"/>
                </a:solidFill>
              </a:rPr>
              <a:t>E) [H</a:t>
            </a:r>
            <a:r>
              <a:rPr lang="en-CA" sz="2500" baseline="30000" dirty="0">
                <a:solidFill>
                  <a:srgbClr val="FF0000"/>
                </a:solidFill>
              </a:rPr>
              <a:t>+</a:t>
            </a:r>
            <a:r>
              <a:rPr lang="en-CA" sz="2500" dirty="0">
                <a:solidFill>
                  <a:srgbClr val="FF0000"/>
                </a:solidFill>
              </a:rPr>
              <a:t>]=1x10</a:t>
            </a:r>
            <a:r>
              <a:rPr lang="en-CA" sz="2500" baseline="30000" dirty="0">
                <a:solidFill>
                  <a:srgbClr val="FF0000"/>
                </a:solidFill>
              </a:rPr>
              <a:t>-8</a:t>
            </a:r>
            <a:r>
              <a:rPr lang="en-CA" sz="2500" dirty="0">
                <a:solidFill>
                  <a:srgbClr val="FF0000"/>
                </a:solidFill>
              </a:rPr>
              <a:t>, [OH</a:t>
            </a:r>
            <a:r>
              <a:rPr lang="en-CA" sz="2500" baseline="30000" dirty="0">
                <a:solidFill>
                  <a:srgbClr val="FF0000"/>
                </a:solidFill>
              </a:rPr>
              <a:t>-</a:t>
            </a:r>
            <a:r>
              <a:rPr lang="en-CA" sz="2500" dirty="0">
                <a:solidFill>
                  <a:srgbClr val="FF0000"/>
                </a:solidFill>
              </a:rPr>
              <a:t>]1x10</a:t>
            </a:r>
            <a:r>
              <a:rPr lang="en-CA" sz="2500" baseline="30000" dirty="0">
                <a:solidFill>
                  <a:srgbClr val="FF0000"/>
                </a:solidFill>
              </a:rPr>
              <a:t>-6</a:t>
            </a:r>
            <a:r>
              <a:rPr lang="en-CA" sz="2500" dirty="0">
                <a:solidFill>
                  <a:srgbClr val="FF0000"/>
                </a:solidFill>
              </a:rPr>
              <a:t> mol/L</a:t>
            </a:r>
          </a:p>
          <a:p>
            <a:pPr marL="457200" lvl="1" indent="0">
              <a:lnSpc>
                <a:spcPct val="90000"/>
              </a:lnSpc>
              <a:buNone/>
              <a:defRPr/>
            </a:pPr>
            <a:endParaRPr lang="en-CA" sz="1000" dirty="0">
              <a:solidFill>
                <a:srgbClr val="FF0000"/>
              </a:solidFill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CA" sz="2500" dirty="0">
                <a:solidFill>
                  <a:srgbClr val="FF0000"/>
                </a:solidFill>
              </a:rPr>
              <a:t>2.	Answers:</a:t>
            </a:r>
          </a:p>
          <a:p>
            <a:pPr marL="457200" lvl="1" indent="0" eaLnBrk="1" hangingPunct="1">
              <a:lnSpc>
                <a:spcPct val="90000"/>
              </a:lnSpc>
              <a:buNone/>
              <a:defRPr/>
            </a:pPr>
            <a:r>
              <a:rPr lang="en-CA" sz="2500" dirty="0">
                <a:solidFill>
                  <a:srgbClr val="FF0000"/>
                </a:solidFill>
              </a:rPr>
              <a:t>A) pH=8			B) pOH</a:t>
            </a:r>
            <a:r>
              <a:rPr lang="en-CA" sz="2500" baseline="30000" dirty="0">
                <a:solidFill>
                  <a:srgbClr val="FF0000"/>
                </a:solidFill>
              </a:rPr>
              <a:t>-</a:t>
            </a:r>
            <a:r>
              <a:rPr lang="en-CA" sz="2500" dirty="0">
                <a:solidFill>
                  <a:srgbClr val="FF0000"/>
                </a:solidFill>
              </a:rPr>
              <a:t>=3</a:t>
            </a:r>
            <a:r>
              <a:rPr lang="en-CA" sz="2500" dirty="0">
                <a:solidFill>
                  <a:srgbClr val="FF0000"/>
                </a:solidFill>
                <a:sym typeface="Wingdings" pitchFamily="2" charset="2"/>
              </a:rPr>
              <a:t></a:t>
            </a:r>
            <a:r>
              <a:rPr lang="en-CA" sz="2500" dirty="0">
                <a:solidFill>
                  <a:srgbClr val="FF0000"/>
                </a:solidFill>
              </a:rPr>
              <a:t> pH= 11	</a:t>
            </a:r>
            <a:r>
              <a:rPr lang="en-CA" sz="2500" dirty="0" smtClean="0">
                <a:solidFill>
                  <a:srgbClr val="FF0000"/>
                </a:solidFill>
              </a:rPr>
              <a:t>C</a:t>
            </a:r>
            <a:r>
              <a:rPr lang="en-CA" sz="2500" dirty="0">
                <a:solidFill>
                  <a:srgbClr val="FF0000"/>
                </a:solidFill>
              </a:rPr>
              <a:t>) pH=5		</a:t>
            </a:r>
            <a:r>
              <a:rPr lang="en-CA" sz="2500" dirty="0" smtClean="0">
                <a:solidFill>
                  <a:srgbClr val="FF0000"/>
                </a:solidFill>
              </a:rPr>
              <a:t>D</a:t>
            </a:r>
            <a:r>
              <a:rPr lang="en-CA" sz="2500" dirty="0">
                <a:solidFill>
                  <a:srgbClr val="FF0000"/>
                </a:solidFill>
              </a:rPr>
              <a:t>) pOH</a:t>
            </a:r>
            <a:r>
              <a:rPr lang="en-CA" sz="2500" baseline="30000" dirty="0">
                <a:solidFill>
                  <a:srgbClr val="FF0000"/>
                </a:solidFill>
              </a:rPr>
              <a:t>-</a:t>
            </a:r>
            <a:r>
              <a:rPr lang="en-CA" sz="2500" dirty="0">
                <a:solidFill>
                  <a:srgbClr val="FF0000"/>
                </a:solidFill>
              </a:rPr>
              <a:t>=9</a:t>
            </a:r>
            <a:r>
              <a:rPr lang="en-CA" sz="2500" dirty="0">
                <a:solidFill>
                  <a:srgbClr val="FF0000"/>
                </a:solidFill>
                <a:sym typeface="Wingdings" pitchFamily="2" charset="2"/>
              </a:rPr>
              <a:t> pH=5</a:t>
            </a:r>
            <a:r>
              <a:rPr lang="en-CA" sz="2500" dirty="0">
                <a:solidFill>
                  <a:srgbClr val="FF0000"/>
                </a:solidFill>
              </a:rPr>
              <a:t> </a:t>
            </a:r>
          </a:p>
          <a:p>
            <a:pPr marL="457200" lvl="1" indent="0">
              <a:lnSpc>
                <a:spcPct val="90000"/>
              </a:lnSpc>
              <a:buNone/>
              <a:defRPr/>
            </a:pPr>
            <a:endParaRPr lang="en-CA" sz="1000" dirty="0">
              <a:solidFill>
                <a:srgbClr val="FF0000"/>
              </a:solidFill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CA" sz="2500" dirty="0">
                <a:solidFill>
                  <a:srgbClr val="FF0000"/>
                </a:solidFill>
              </a:rPr>
              <a:t>3.	Answers (in </a:t>
            </a:r>
            <a:r>
              <a:rPr lang="en-CA" sz="2500" dirty="0" err="1">
                <a:solidFill>
                  <a:srgbClr val="FF0000"/>
                </a:solidFill>
              </a:rPr>
              <a:t>mol</a:t>
            </a:r>
            <a:r>
              <a:rPr lang="en-CA" sz="2500" dirty="0">
                <a:solidFill>
                  <a:srgbClr val="FF0000"/>
                </a:solidFill>
              </a:rPr>
              <a:t>/L).   remember: </a:t>
            </a:r>
            <a:r>
              <a:rPr lang="en-CA" sz="2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[H</a:t>
            </a:r>
            <a:r>
              <a:rPr lang="en-CA" sz="2500" b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r>
              <a:rPr lang="en-CA" sz="2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]=10</a:t>
            </a:r>
            <a:r>
              <a:rPr lang="en-CA" sz="2500" b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-pH</a:t>
            </a:r>
            <a:endParaRPr lang="en-CA" sz="2500" dirty="0">
              <a:solidFill>
                <a:srgbClr val="FF0000"/>
              </a:solidFill>
            </a:endParaRPr>
          </a:p>
          <a:p>
            <a:pPr marL="457200" lvl="1" indent="0" eaLnBrk="1" hangingPunct="1">
              <a:lnSpc>
                <a:spcPct val="90000"/>
              </a:lnSpc>
              <a:buNone/>
              <a:defRPr/>
            </a:pPr>
            <a:r>
              <a:rPr lang="en-CA" sz="2500" dirty="0">
                <a:solidFill>
                  <a:srgbClr val="FF0000"/>
                </a:solidFill>
              </a:rPr>
              <a:t>A) </a:t>
            </a:r>
            <a:r>
              <a:rPr lang="en-CA" sz="25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10</a:t>
            </a:r>
            <a:r>
              <a:rPr lang="en-CA" sz="2500" baseline="30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-3.7</a:t>
            </a:r>
            <a:r>
              <a:rPr lang="en-CA" sz="2500" dirty="0">
                <a:solidFill>
                  <a:srgbClr val="FF0000"/>
                </a:solidFill>
              </a:rPr>
              <a:t>=2.0x10</a:t>
            </a:r>
            <a:r>
              <a:rPr lang="en-CA" sz="2500" baseline="30000" dirty="0">
                <a:solidFill>
                  <a:srgbClr val="FF0000"/>
                </a:solidFill>
              </a:rPr>
              <a:t>-4 </a:t>
            </a:r>
            <a:r>
              <a:rPr lang="en-CA" sz="2500" dirty="0">
                <a:solidFill>
                  <a:srgbClr val="FF0000"/>
                </a:solidFill>
              </a:rPr>
              <a:t>mol/L 	B) </a:t>
            </a:r>
            <a:r>
              <a:rPr lang="en-CA" sz="25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10</a:t>
            </a:r>
            <a:r>
              <a:rPr lang="en-CA" sz="2500" baseline="30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-9.8</a:t>
            </a:r>
            <a:r>
              <a:rPr lang="en-CA" sz="2500" dirty="0">
                <a:solidFill>
                  <a:srgbClr val="FF0000"/>
                </a:solidFill>
              </a:rPr>
              <a:t>=1.6x10</a:t>
            </a:r>
            <a:r>
              <a:rPr lang="en-CA" sz="2500" baseline="30000" dirty="0">
                <a:solidFill>
                  <a:srgbClr val="FF0000"/>
                </a:solidFill>
              </a:rPr>
              <a:t>-10 </a:t>
            </a:r>
            <a:r>
              <a:rPr lang="en-CA" sz="2500" dirty="0">
                <a:solidFill>
                  <a:srgbClr val="FF0000"/>
                </a:solidFill>
              </a:rPr>
              <a:t>mol/L 	C) 6.3x10</a:t>
            </a:r>
            <a:r>
              <a:rPr lang="en-CA" sz="2500" baseline="30000" dirty="0">
                <a:solidFill>
                  <a:srgbClr val="FF0000"/>
                </a:solidFill>
              </a:rPr>
              <a:t>-7 </a:t>
            </a:r>
            <a:r>
              <a:rPr lang="en-CA" sz="2500" dirty="0">
                <a:solidFill>
                  <a:srgbClr val="FF0000"/>
                </a:solidFill>
              </a:rPr>
              <a:t>mol/L </a:t>
            </a:r>
          </a:p>
          <a:p>
            <a:pPr marL="457200" lvl="1" indent="0" eaLnBrk="1" hangingPunct="1">
              <a:lnSpc>
                <a:spcPct val="90000"/>
              </a:lnSpc>
              <a:buNone/>
              <a:defRPr/>
            </a:pPr>
            <a:r>
              <a:rPr lang="en-CA" sz="2500" dirty="0">
                <a:solidFill>
                  <a:srgbClr val="FF0000"/>
                </a:solidFill>
              </a:rPr>
              <a:t>D) 1.0x10</a:t>
            </a:r>
            <a:r>
              <a:rPr lang="en-CA" sz="2500" baseline="30000" dirty="0">
                <a:solidFill>
                  <a:srgbClr val="FF0000"/>
                </a:solidFill>
              </a:rPr>
              <a:t>-4 </a:t>
            </a:r>
            <a:r>
              <a:rPr lang="en-CA" sz="2500" dirty="0">
                <a:solidFill>
                  <a:srgbClr val="FF0000"/>
                </a:solidFill>
              </a:rPr>
              <a:t>mol/L 		E) 7.9x10</a:t>
            </a:r>
            <a:r>
              <a:rPr lang="en-CA" sz="2500" baseline="30000" dirty="0">
                <a:solidFill>
                  <a:srgbClr val="FF0000"/>
                </a:solidFill>
              </a:rPr>
              <a:t>-8</a:t>
            </a:r>
            <a:r>
              <a:rPr lang="en-CA" sz="2500" dirty="0">
                <a:solidFill>
                  <a:srgbClr val="FF0000"/>
                </a:solidFill>
              </a:rPr>
              <a:t> mol/L</a:t>
            </a:r>
          </a:p>
          <a:p>
            <a:pPr marL="457200" lvl="1" indent="0">
              <a:lnSpc>
                <a:spcPct val="90000"/>
              </a:lnSpc>
              <a:buNone/>
              <a:defRPr/>
            </a:pPr>
            <a:endParaRPr lang="en-CA" sz="1000" dirty="0">
              <a:solidFill>
                <a:srgbClr val="FF0000"/>
              </a:solidFill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CA" sz="2500" dirty="0">
                <a:solidFill>
                  <a:srgbClr val="FF0000"/>
                </a:solidFill>
              </a:rPr>
              <a:t>4.	Answers: </a:t>
            </a:r>
            <a:r>
              <a:rPr lang="en-CA" sz="2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pH= - </a:t>
            </a:r>
            <a:r>
              <a:rPr lang="en-CA" sz="25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</a:t>
            </a:r>
            <a:r>
              <a:rPr lang="en-CA" sz="2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[H</a:t>
            </a:r>
            <a:r>
              <a:rPr lang="en-CA" sz="2500" b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r>
              <a:rPr lang="en-CA" sz="2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].</a:t>
            </a:r>
          </a:p>
          <a:p>
            <a:pPr marL="457200" lvl="1" indent="0" eaLnBrk="1" hangingPunct="1">
              <a:lnSpc>
                <a:spcPct val="90000"/>
              </a:lnSpc>
              <a:buNone/>
              <a:defRPr/>
            </a:pPr>
            <a:r>
              <a:rPr lang="en-CA" sz="2500" dirty="0">
                <a:solidFill>
                  <a:srgbClr val="FF0000"/>
                </a:solidFill>
              </a:rPr>
              <a:t>A) pH= 2.3 </a:t>
            </a:r>
            <a:r>
              <a:rPr lang="en-CA" sz="25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(-log(4.5x10</a:t>
            </a:r>
            <a:r>
              <a:rPr lang="en-CA" sz="2500" baseline="30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-3</a:t>
            </a:r>
            <a:r>
              <a:rPr lang="en-CA" sz="25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))</a:t>
            </a:r>
            <a:r>
              <a:rPr lang="en-CA" sz="2500" dirty="0">
                <a:solidFill>
                  <a:srgbClr val="FF0000"/>
                </a:solidFill>
              </a:rPr>
              <a:t>	B) </a:t>
            </a:r>
            <a:r>
              <a:rPr lang="en-CA" sz="2500" dirty="0" smtClean="0">
                <a:solidFill>
                  <a:srgbClr val="FF0000"/>
                </a:solidFill>
              </a:rPr>
              <a:t>pH=7.5       C</a:t>
            </a:r>
            <a:r>
              <a:rPr lang="en-CA" sz="2500" dirty="0">
                <a:solidFill>
                  <a:srgbClr val="FF0000"/>
                </a:solidFill>
              </a:rPr>
              <a:t>) pH=6.5 		D) pH=1.6</a:t>
            </a:r>
            <a:r>
              <a:rPr lang="en-CA" sz="2500" baseline="30000" dirty="0">
                <a:solidFill>
                  <a:srgbClr val="FF0000"/>
                </a:solidFill>
              </a:rPr>
              <a:t> </a:t>
            </a:r>
            <a:r>
              <a:rPr lang="en-CA" sz="2500" dirty="0"/>
              <a:t>	</a:t>
            </a: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2351088" y="122239"/>
            <a:ext cx="60896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4000">
                <a:latin typeface="Tahoma" pitchFamily="34" charset="0"/>
              </a:rPr>
              <a:t>Solutions to Problems 1- 4</a:t>
            </a:r>
          </a:p>
        </p:txBody>
      </p:sp>
      <p:sp>
        <p:nvSpPr>
          <p:cNvPr id="4" name="Rectangle 3"/>
          <p:cNvSpPr/>
          <p:nvPr/>
        </p:nvSpPr>
        <p:spPr>
          <a:xfrm>
            <a:off x="9361939" y="122239"/>
            <a:ext cx="294022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4000" b="1" dirty="0" smtClean="0">
                <a:solidFill>
                  <a:srgbClr val="7030A0"/>
                </a:solidFill>
                <a:latin typeface="Monotype Corsiva" panose="03010101010201010101" pitchFamily="66" charset="0"/>
              </a:rPr>
              <a:t>Check answers.</a:t>
            </a:r>
            <a:endParaRPr lang="en-CA" sz="4000" b="1" dirty="0">
              <a:solidFill>
                <a:srgbClr val="7030A0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78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81200" y="1295400"/>
            <a:ext cx="8229600" cy="121920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None/>
            </a:pPr>
            <a:r>
              <a:rPr lang="en-US" altLang="en-US" sz="3000" dirty="0"/>
              <a:t>	What is the [</a:t>
            </a:r>
            <a:r>
              <a:rPr lang="en-US" altLang="en-US" sz="3000" dirty="0" smtClean="0"/>
              <a:t>H</a:t>
            </a:r>
            <a:r>
              <a:rPr lang="en-US" altLang="en-US" sz="3000" baseline="30000" dirty="0" smtClean="0"/>
              <a:t>+</a:t>
            </a:r>
            <a:r>
              <a:rPr lang="en-US" altLang="en-US" sz="3000" dirty="0" smtClean="0"/>
              <a:t>] </a:t>
            </a:r>
            <a:r>
              <a:rPr lang="en-US" altLang="en-US" sz="3000" dirty="0"/>
              <a:t>of black coffee at 25</a:t>
            </a:r>
            <a:r>
              <a:rPr lang="en-US" altLang="en-US" sz="3000" baseline="30000" dirty="0"/>
              <a:t>o</a:t>
            </a:r>
            <a:r>
              <a:rPr lang="en-US" altLang="en-US" sz="3000" dirty="0"/>
              <a:t>C if [OH</a:t>
            </a:r>
            <a:r>
              <a:rPr lang="en-US" altLang="en-US" sz="3000" baseline="30000" dirty="0"/>
              <a:t>-</a:t>
            </a:r>
            <a:r>
              <a:rPr lang="en-US" altLang="en-US" sz="3000" dirty="0"/>
              <a:t>] is 1.3 x 10</a:t>
            </a:r>
            <a:r>
              <a:rPr lang="en-US" altLang="en-US" sz="3000" baseline="30000" dirty="0"/>
              <a:t>-9</a:t>
            </a:r>
            <a:r>
              <a:rPr lang="en-US" altLang="en-US" sz="3000" dirty="0"/>
              <a:t> M? </a:t>
            </a:r>
            <a:r>
              <a:rPr lang="en-US" altLang="en-US" sz="3000" dirty="0" smtClean="0"/>
              <a:t>What is the pH?</a:t>
            </a:r>
            <a:endParaRPr lang="en-US" altLang="en-US" sz="3000" dirty="0"/>
          </a:p>
        </p:txBody>
      </p:sp>
      <p:sp>
        <p:nvSpPr>
          <p:cNvPr id="12291" name="WordArt 3"/>
          <p:cNvSpPr>
            <a:spLocks noChangeArrowheads="1" noChangeShapeType="1" noTextEdit="1"/>
          </p:cNvSpPr>
          <p:nvPr/>
        </p:nvSpPr>
        <p:spPr bwMode="auto">
          <a:xfrm rot="21241167">
            <a:off x="1905000" y="228600"/>
            <a:ext cx="1905000" cy="11430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CA" sz="3600" kern="10" dirty="0">
                <a:ln w="9525">
                  <a:solidFill>
                    <a:srgbClr val="FF0066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chemeClr val="bg2"/>
                    </a:gs>
                    <a:gs pos="100000">
                      <a:srgbClr val="3399FF"/>
                    </a:gs>
                  </a:gsLst>
                  <a:lin ang="5758833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 panose="020B0806030902050204" pitchFamily="34" charset="0"/>
              </a:rPr>
              <a:t>Ex </a:t>
            </a:r>
            <a:r>
              <a:rPr lang="en-CA" sz="3600" kern="10" dirty="0" smtClean="0">
                <a:ln w="9525">
                  <a:solidFill>
                    <a:srgbClr val="FF0066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chemeClr val="bg2"/>
                    </a:gs>
                    <a:gs pos="100000">
                      <a:srgbClr val="3399FF"/>
                    </a:gs>
                  </a:gsLst>
                  <a:lin ang="5758833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 panose="020B0806030902050204" pitchFamily="34" charset="0"/>
              </a:rPr>
              <a:t>#1:</a:t>
            </a:r>
            <a:endParaRPr lang="en-CA" sz="3600" kern="10" dirty="0">
              <a:ln w="9525">
                <a:solidFill>
                  <a:srgbClr val="FF0066"/>
                </a:solidFill>
                <a:round/>
                <a:headEnd/>
                <a:tailEnd/>
              </a:ln>
              <a:gradFill rotWithShape="0">
                <a:gsLst>
                  <a:gs pos="0">
                    <a:schemeClr val="bg2"/>
                  </a:gs>
                  <a:gs pos="100000">
                    <a:srgbClr val="3399FF"/>
                  </a:gs>
                </a:gsLst>
                <a:lin ang="5758833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703392" y="2590801"/>
            <a:ext cx="4076700" cy="584775"/>
          </a:xfrm>
          <a:prstGeom prst="rect">
            <a:avLst/>
          </a:prstGeom>
          <a:noFill/>
          <a:ln w="57150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 b="1" dirty="0"/>
              <a:t>Kw = [</a:t>
            </a:r>
            <a:r>
              <a:rPr lang="en-US" altLang="en-US" sz="3200" b="1" dirty="0" smtClean="0"/>
              <a:t>H</a:t>
            </a:r>
            <a:r>
              <a:rPr lang="en-US" altLang="en-US" sz="3200" b="1" baseline="30000" dirty="0" smtClean="0"/>
              <a:t>+</a:t>
            </a:r>
            <a:r>
              <a:rPr lang="en-US" altLang="en-US" sz="3200" b="1" dirty="0" smtClean="0"/>
              <a:t>][</a:t>
            </a:r>
            <a:r>
              <a:rPr lang="en-US" altLang="en-US" sz="3200" b="1" dirty="0"/>
              <a:t>OH</a:t>
            </a:r>
            <a:r>
              <a:rPr lang="en-US" altLang="en-US" sz="3200" b="1" baseline="30000" dirty="0"/>
              <a:t>-</a:t>
            </a:r>
            <a:r>
              <a:rPr lang="en-US" altLang="en-US" sz="3200" b="1" dirty="0"/>
              <a:t>]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788992" y="3429000"/>
            <a:ext cx="62103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 b="1" dirty="0"/>
              <a:t>1.0 x 10 </a:t>
            </a:r>
            <a:r>
              <a:rPr lang="en-US" altLang="en-US" sz="3200" b="1" baseline="30000" dirty="0"/>
              <a:t>-14</a:t>
            </a:r>
            <a:r>
              <a:rPr lang="en-US" altLang="en-US" sz="3200" b="1" dirty="0"/>
              <a:t> = [</a:t>
            </a:r>
            <a:r>
              <a:rPr lang="en-US" altLang="en-US" sz="3200" b="1" dirty="0" smtClean="0"/>
              <a:t>H</a:t>
            </a:r>
            <a:r>
              <a:rPr lang="en-US" altLang="en-US" sz="3200" b="1" baseline="30000" dirty="0" smtClean="0"/>
              <a:t>+</a:t>
            </a:r>
            <a:r>
              <a:rPr lang="en-US" altLang="en-US" sz="3200" b="1" dirty="0" smtClean="0"/>
              <a:t>] </a:t>
            </a:r>
            <a:r>
              <a:rPr lang="en-US" altLang="en-US" sz="3200" b="1" dirty="0"/>
              <a:t>[1.3 x 10</a:t>
            </a:r>
            <a:r>
              <a:rPr lang="en-US" altLang="en-US" sz="3200" b="1" baseline="30000" dirty="0"/>
              <a:t>-9</a:t>
            </a:r>
            <a:r>
              <a:rPr lang="en-US" altLang="en-US" sz="3200" b="1" dirty="0"/>
              <a:t>]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2550992" y="4267201"/>
            <a:ext cx="4419600" cy="584775"/>
          </a:xfrm>
          <a:prstGeom prst="rect">
            <a:avLst/>
          </a:prstGeom>
          <a:noFill/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 b="1" dirty="0" smtClean="0"/>
              <a:t>7.69 </a:t>
            </a:r>
            <a:r>
              <a:rPr lang="en-US" altLang="en-US" sz="3200" b="1" dirty="0"/>
              <a:t>x 10 </a:t>
            </a:r>
            <a:r>
              <a:rPr lang="en-US" altLang="en-US" sz="3200" b="1" baseline="30000" dirty="0"/>
              <a:t>-6</a:t>
            </a:r>
            <a:r>
              <a:rPr lang="en-US" altLang="en-US" sz="3200" b="1" dirty="0"/>
              <a:t> = [</a:t>
            </a:r>
            <a:r>
              <a:rPr lang="en-US" altLang="en-US" sz="3200" b="1" dirty="0" smtClean="0"/>
              <a:t>H</a:t>
            </a:r>
            <a:r>
              <a:rPr lang="en-US" altLang="en-US" sz="3200" b="1" baseline="30000" dirty="0" smtClean="0"/>
              <a:t>+</a:t>
            </a:r>
            <a:r>
              <a:rPr lang="en-US" altLang="en-US" sz="3200" b="1" dirty="0" smtClean="0"/>
              <a:t>]</a:t>
            </a:r>
            <a:endParaRPr lang="en-US" altLang="en-US" sz="3200" b="1" dirty="0"/>
          </a:p>
        </p:txBody>
      </p:sp>
      <p:sp>
        <p:nvSpPr>
          <p:cNvPr id="12295" name="WordArt 7"/>
          <p:cNvSpPr>
            <a:spLocks noChangeArrowheads="1" noChangeShapeType="1" noTextEdit="1"/>
          </p:cNvSpPr>
          <p:nvPr/>
        </p:nvSpPr>
        <p:spPr bwMode="auto">
          <a:xfrm rot="677855">
            <a:off x="5143500" y="5029200"/>
            <a:ext cx="1905000" cy="11430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CA" sz="3600" kern="10" dirty="0">
                <a:ln w="9525">
                  <a:solidFill>
                    <a:srgbClr val="FF0066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chemeClr val="bg2"/>
                    </a:gs>
                    <a:gs pos="100000">
                      <a:srgbClr val="3399FF"/>
                    </a:gs>
                  </a:gsLst>
                  <a:lin ang="4722145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 panose="020B0806030902050204" pitchFamily="34" charset="0"/>
              </a:rPr>
              <a:t>ACIDIC</a:t>
            </a:r>
          </a:p>
        </p:txBody>
      </p:sp>
      <p:pic>
        <p:nvPicPr>
          <p:cNvPr id="12297" name="Picture 9" descr="MCBD10657_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4800600"/>
            <a:ext cx="1730375" cy="178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7294729" y="4267200"/>
            <a:ext cx="4756244" cy="2062103"/>
          </a:xfrm>
          <a:prstGeom prst="rect">
            <a:avLst/>
          </a:prstGeom>
          <a:noFill/>
          <a:ln w="57150">
            <a:solidFill>
              <a:srgbClr val="3399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dirty="0" smtClean="0"/>
              <a:t>pH = -log [H</a:t>
            </a:r>
            <a:r>
              <a:rPr lang="en-US" altLang="en-US" sz="3200" b="1" baseline="30000" dirty="0" smtClean="0"/>
              <a:t>+</a:t>
            </a:r>
            <a:r>
              <a:rPr lang="en-US" altLang="en-US" sz="3200" b="1" dirty="0" smtClean="0"/>
              <a:t>]</a:t>
            </a:r>
          </a:p>
          <a:p>
            <a:pPr>
              <a:spcBef>
                <a:spcPct val="50000"/>
              </a:spcBef>
            </a:pPr>
            <a:r>
              <a:rPr lang="en-US" altLang="en-US" sz="3200" b="1" dirty="0" smtClean="0"/>
              <a:t>pH = - log (7.69 </a:t>
            </a:r>
            <a:r>
              <a:rPr lang="en-US" altLang="en-US" sz="3200" b="1" dirty="0"/>
              <a:t>x 10 </a:t>
            </a:r>
            <a:r>
              <a:rPr lang="en-US" altLang="en-US" sz="3200" b="1" baseline="30000" dirty="0"/>
              <a:t>-6</a:t>
            </a:r>
            <a:r>
              <a:rPr lang="en-US" altLang="en-US" sz="3200" b="1" dirty="0"/>
              <a:t> </a:t>
            </a:r>
            <a:r>
              <a:rPr lang="en-US" altLang="en-US" sz="3200" b="1" dirty="0" smtClean="0"/>
              <a:t>)</a:t>
            </a:r>
          </a:p>
          <a:p>
            <a:pPr>
              <a:spcBef>
                <a:spcPct val="50000"/>
              </a:spcBef>
            </a:pPr>
            <a:r>
              <a:rPr lang="en-US" altLang="en-US" sz="3200" b="1" dirty="0" smtClean="0"/>
              <a:t>pH = 5.11</a:t>
            </a:r>
            <a:endParaRPr lang="en-US" altLang="en-US" sz="3200" b="1" dirty="0"/>
          </a:p>
        </p:txBody>
      </p:sp>
      <p:sp>
        <p:nvSpPr>
          <p:cNvPr id="10" name="Rectangle 9"/>
          <p:cNvSpPr/>
          <p:nvPr/>
        </p:nvSpPr>
        <p:spPr>
          <a:xfrm>
            <a:off x="9464444" y="393569"/>
            <a:ext cx="24978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4000" b="1" dirty="0">
                <a:solidFill>
                  <a:srgbClr val="C00000"/>
                </a:solidFill>
                <a:latin typeface="Monotype Corsiva" panose="03010101010201010101" pitchFamily="66" charset="0"/>
              </a:rPr>
              <a:t>Please Write</a:t>
            </a:r>
          </a:p>
        </p:txBody>
      </p:sp>
    </p:spTree>
    <p:extLst>
      <p:ext uri="{BB962C8B-B14F-4D97-AF65-F5344CB8AC3E}">
        <p14:creationId xmlns:p14="http://schemas.microsoft.com/office/powerpoint/2010/main" val="490157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229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 tmFilter="0,0; .5, 1; 1, 1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 tmFilter="0,0; .5, 1; 1, 1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 tmFilter="0,0; .5, 1; 1, 1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build="allAtOnce" animBg="1"/>
      <p:bldP spid="12294" grpId="0" animBg="1"/>
      <p:bldP spid="9" grpId="0" uiExpand="1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738370" y="669882"/>
            <a:ext cx="4485010" cy="576262"/>
          </a:xfrm>
        </p:spPr>
        <p:txBody>
          <a:bodyPr/>
          <a:lstStyle/>
          <a:p>
            <a:r>
              <a:rPr lang="en-CA" sz="4000" dirty="0" smtClean="0"/>
              <a:t>Acids</a:t>
            </a:r>
            <a:endParaRPr lang="en-C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738370" y="1416202"/>
            <a:ext cx="4342893" cy="335406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CA" sz="3000" dirty="0" smtClean="0"/>
              <a:t>Tastes sour.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3000" dirty="0" smtClean="0"/>
              <a:t>Turns litmus red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3000" dirty="0" smtClean="0"/>
              <a:t>React with metals to produce H</a:t>
            </a:r>
            <a:r>
              <a:rPr lang="en-CA" sz="3000" baseline="-25000" dirty="0" smtClean="0"/>
              <a:t>2 </a:t>
            </a:r>
            <a:r>
              <a:rPr lang="en-CA" sz="3000" dirty="0" smtClean="0"/>
              <a:t>gas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3000" dirty="0" smtClean="0"/>
              <a:t>Conduct electricity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3000" dirty="0" smtClean="0"/>
              <a:t>pH &lt; 7</a:t>
            </a:r>
            <a:endParaRPr lang="en-CA" sz="3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32105" y="669882"/>
            <a:ext cx="3999001" cy="576262"/>
          </a:xfrm>
        </p:spPr>
        <p:txBody>
          <a:bodyPr/>
          <a:lstStyle/>
          <a:p>
            <a:r>
              <a:rPr lang="en-CA" sz="4000" dirty="0" smtClean="0"/>
              <a:t>Bases</a:t>
            </a:r>
            <a:endParaRPr lang="en-CA" sz="40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92432" y="1338511"/>
            <a:ext cx="4338674" cy="335406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CA" sz="3000" dirty="0" smtClean="0"/>
              <a:t>Taste bitter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3000" dirty="0" smtClean="0"/>
              <a:t>Feel slippery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3000" dirty="0" smtClean="0"/>
              <a:t>Turns litmus blue</a:t>
            </a:r>
          </a:p>
          <a:p>
            <a:pPr marL="514350" indent="-514350">
              <a:buFont typeface="+mj-lt"/>
              <a:buAutoNum type="arabicPeriod"/>
            </a:pPr>
            <a:endParaRPr lang="en-CA" sz="3000" dirty="0" smtClean="0"/>
          </a:p>
          <a:p>
            <a:pPr marL="514350" indent="-514350">
              <a:buFont typeface="+mj-lt"/>
              <a:buAutoNum type="arabicPeriod"/>
            </a:pPr>
            <a:r>
              <a:rPr lang="en-CA" sz="3000" dirty="0" smtClean="0"/>
              <a:t>Conduct electricity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3000" dirty="0" smtClean="0"/>
              <a:t>pH &gt; 7</a:t>
            </a:r>
            <a:endParaRPr lang="en-CA" sz="3000" dirty="0"/>
          </a:p>
        </p:txBody>
      </p:sp>
      <p:pic>
        <p:nvPicPr>
          <p:cNvPr id="15" name="Picture 43" descr="weight loss and vigegar pi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2254" y="4359099"/>
            <a:ext cx="2135188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5" descr="oj2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6192" y="4940320"/>
            <a:ext cx="1095375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6" descr="MCj04039730000[1]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40" y="1896939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8" descr="Bottle-HCl-Dil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2934" y="5159203"/>
            <a:ext cx="2133600" cy="1595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52" descr="washing_soda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9956" y="4411491"/>
            <a:ext cx="1538288" cy="2343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54" descr="gcsechem_5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9406" y="3590669"/>
            <a:ext cx="952500" cy="1171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56" descr="ammonia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8016" y="4884069"/>
            <a:ext cx="142875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58" descr="draino">
            <a:hlinkClick r:id="rId11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4625" y="5002037"/>
            <a:ext cx="962025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60" descr="tums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7900" y="1161165"/>
            <a:ext cx="1428750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9556325" y="-20560"/>
            <a:ext cx="26003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b="1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Please Write</a:t>
            </a:r>
            <a:endParaRPr lang="en-CA" sz="4000" b="1" dirty="0">
              <a:solidFill>
                <a:srgbClr val="C00000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2136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"/>
                            </p:stCondLst>
                            <p:childTnLst>
                              <p:par>
                                <p:cTn id="70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500"/>
                            </p:stCondLst>
                            <p:childTnLst>
                              <p:par>
                                <p:cTn id="74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500"/>
                            </p:stCondLst>
                            <p:childTnLst>
                              <p:par>
                                <p:cTn id="78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116" y="542224"/>
            <a:ext cx="8911687" cy="1280890"/>
          </a:xfrm>
        </p:spPr>
        <p:txBody>
          <a:bodyPr/>
          <a:lstStyle/>
          <a:p>
            <a:r>
              <a:rPr lang="en-CA" dirty="0" smtClean="0">
                <a:latin typeface="+mn-lt"/>
              </a:rPr>
              <a:t>CH</a:t>
            </a:r>
            <a:r>
              <a:rPr lang="en-CA" baseline="-25000" dirty="0" smtClean="0">
                <a:latin typeface="+mn-lt"/>
              </a:rPr>
              <a:t>3</a:t>
            </a:r>
            <a:r>
              <a:rPr lang="en-CA" dirty="0" smtClean="0">
                <a:latin typeface="+mn-lt"/>
              </a:rPr>
              <a:t>COOH</a:t>
            </a:r>
            <a:r>
              <a:rPr lang="en-CA" baseline="-25000" dirty="0" smtClean="0">
                <a:latin typeface="+mn-lt"/>
              </a:rPr>
              <a:t>(</a:t>
            </a:r>
            <a:r>
              <a:rPr lang="en-CA" baseline="-25000" dirty="0" err="1" smtClean="0">
                <a:latin typeface="+mn-lt"/>
              </a:rPr>
              <a:t>aq</a:t>
            </a:r>
            <a:r>
              <a:rPr lang="en-CA" baseline="-25000" dirty="0" smtClean="0">
                <a:latin typeface="+mn-lt"/>
              </a:rPr>
              <a:t>)</a:t>
            </a:r>
            <a:r>
              <a:rPr lang="en-CA" dirty="0" smtClean="0">
                <a:latin typeface="+mn-lt"/>
              </a:rPr>
              <a:t> </a:t>
            </a:r>
            <a:r>
              <a:rPr lang="en-CA" dirty="0" smtClean="0">
                <a:latin typeface="+mn-lt"/>
                <a:ea typeface="Cambria Math" panose="02040503050406030204" pitchFamily="18" charset="0"/>
              </a:rPr>
              <a:t>⇄ CH</a:t>
            </a:r>
            <a:r>
              <a:rPr lang="en-CA" baseline="-25000" dirty="0" smtClean="0">
                <a:latin typeface="+mn-lt"/>
                <a:ea typeface="Cambria Math" panose="02040503050406030204" pitchFamily="18" charset="0"/>
              </a:rPr>
              <a:t>3</a:t>
            </a:r>
            <a:r>
              <a:rPr lang="en-CA" dirty="0" smtClean="0">
                <a:latin typeface="+mn-lt"/>
                <a:ea typeface="Cambria Math" panose="02040503050406030204" pitchFamily="18" charset="0"/>
              </a:rPr>
              <a:t>COO</a:t>
            </a:r>
            <a:r>
              <a:rPr lang="en-CA" baseline="30000" dirty="0" smtClean="0">
                <a:latin typeface="+mn-lt"/>
                <a:ea typeface="Cambria Math" panose="02040503050406030204" pitchFamily="18" charset="0"/>
              </a:rPr>
              <a:t>-</a:t>
            </a:r>
            <a:r>
              <a:rPr lang="en-CA" baseline="-25000" dirty="0"/>
              <a:t>(</a:t>
            </a:r>
            <a:r>
              <a:rPr lang="en-CA" baseline="-25000" dirty="0" err="1"/>
              <a:t>aq</a:t>
            </a:r>
            <a:r>
              <a:rPr lang="en-CA" baseline="-25000" dirty="0"/>
              <a:t>)</a:t>
            </a:r>
            <a:r>
              <a:rPr lang="en-CA" dirty="0" smtClean="0">
                <a:latin typeface="+mn-lt"/>
                <a:ea typeface="Cambria Math" panose="02040503050406030204" pitchFamily="18" charset="0"/>
              </a:rPr>
              <a:t>  +  H</a:t>
            </a:r>
            <a:r>
              <a:rPr lang="en-CA" baseline="30000" dirty="0" smtClean="0">
                <a:latin typeface="+mn-lt"/>
                <a:ea typeface="Cambria Math" panose="02040503050406030204" pitchFamily="18" charset="0"/>
              </a:rPr>
              <a:t>+</a:t>
            </a:r>
            <a:r>
              <a:rPr lang="en-CA" baseline="-25000" dirty="0"/>
              <a:t>(</a:t>
            </a:r>
            <a:r>
              <a:rPr lang="en-CA" baseline="-25000" dirty="0" err="1"/>
              <a:t>aq</a:t>
            </a:r>
            <a:r>
              <a:rPr lang="en-CA" baseline="-25000" dirty="0" smtClean="0"/>
              <a:t>)</a:t>
            </a:r>
            <a:br>
              <a:rPr lang="en-CA" baseline="-25000" dirty="0" smtClean="0"/>
            </a:br>
            <a:r>
              <a:rPr lang="en-CA" baseline="-25000" dirty="0" smtClean="0">
                <a:solidFill>
                  <a:srgbClr val="FF0000"/>
                </a:solidFill>
              </a:rPr>
              <a:t>vinegar/acetic acid</a:t>
            </a:r>
            <a:endParaRPr lang="en-CA" baseline="30000" dirty="0">
              <a:solidFill>
                <a:srgbClr val="FF0000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38334" y="1823114"/>
                <a:ext cx="10653665" cy="3777622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CA" sz="3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3000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CA" sz="3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  <m:r>
                      <a:rPr lang="en-CA" sz="3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CA" sz="3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begChr m:val="["/>
                            <m:endChr m:val="]"/>
                            <m:ctrlPr>
                              <a:rPr lang="en-CA" sz="3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lang="en-CA" sz="3000" dirty="0">
                                <a:ea typeface="Cambria Math" panose="02040503050406030204" pitchFamily="18" charset="0"/>
                              </a:rPr>
                              <m:t>CH</m:t>
                            </m:r>
                            <m:r>
                              <m:rPr>
                                <m:nor/>
                              </m:rPr>
                              <a:rPr lang="en-CA" sz="3000" baseline="-25000" dirty="0">
                                <a:ea typeface="Cambria Math" panose="02040503050406030204" pitchFamily="18" charset="0"/>
                              </a:rPr>
                              <m:t>3</m:t>
                            </m:r>
                            <m:r>
                              <m:rPr>
                                <m:nor/>
                              </m:rPr>
                              <a:rPr lang="en-CA" sz="3000" dirty="0">
                                <a:ea typeface="Cambria Math" panose="02040503050406030204" pitchFamily="18" charset="0"/>
                              </a:rPr>
                              <m:t>COO</m:t>
                            </m:r>
                            <m:r>
                              <m:rPr>
                                <m:nor/>
                              </m:rPr>
                              <a:rPr lang="en-CA" sz="3000" baseline="30000" dirty="0">
                                <a:ea typeface="Cambria Math" panose="02040503050406030204" pitchFamily="18" charset="0"/>
                              </a:rPr>
                              <m:t>−</m:t>
                            </m:r>
                          </m:e>
                        </m:d>
                        <m:d>
                          <m:dPr>
                            <m:begChr m:val="["/>
                            <m:endChr m:val="]"/>
                            <m:ctrlPr>
                              <a:rPr lang="en-CA" sz="3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lang="en-CA" sz="3000" dirty="0">
                                <a:ea typeface="Cambria Math" panose="02040503050406030204" pitchFamily="18" charset="0"/>
                              </a:rPr>
                              <m:t>H</m:t>
                            </m:r>
                            <m:r>
                              <m:rPr>
                                <m:nor/>
                              </m:rPr>
                              <a:rPr lang="en-CA" sz="3000" baseline="30000" dirty="0">
                                <a:ea typeface="Cambria Math" panose="02040503050406030204" pitchFamily="18" charset="0"/>
                              </a:rPr>
                              <m:t>+</m:t>
                            </m:r>
                          </m:e>
                        </m:d>
                      </m:num>
                      <m:den>
                        <m:d>
                          <m:dPr>
                            <m:begChr m:val="["/>
                            <m:endChr m:val="]"/>
                            <m:ctrlPr>
                              <a:rPr lang="en-CA" sz="3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lang="en-CA" sz="3000" dirty="0"/>
                              <m:t>CH</m:t>
                            </m:r>
                            <m:r>
                              <m:rPr>
                                <m:nor/>
                              </m:rPr>
                              <a:rPr lang="en-CA" sz="3000" baseline="-25000" dirty="0"/>
                              <m:t>3</m:t>
                            </m:r>
                            <m:r>
                              <m:rPr>
                                <m:nor/>
                              </m:rPr>
                              <a:rPr lang="en-CA" sz="3000" dirty="0"/>
                              <m:t>COOH</m:t>
                            </m:r>
                          </m:e>
                        </m:d>
                      </m:den>
                    </m:f>
                  </m:oMath>
                </a14:m>
                <a:endParaRPr lang="en-CA" sz="3000" dirty="0" smtClean="0"/>
              </a:p>
              <a:p>
                <a:r>
                  <a:rPr lang="en-CA" sz="3000" dirty="0" err="1" smtClean="0"/>
                  <a:t>K</a:t>
                </a:r>
                <a:r>
                  <a:rPr lang="en-CA" sz="3000" baseline="-25000" dirty="0" err="1" smtClean="0"/>
                  <a:t>a</a:t>
                </a:r>
                <a:r>
                  <a:rPr lang="en-CA" sz="3000" dirty="0" smtClean="0"/>
                  <a:t> = small</a:t>
                </a:r>
                <a:r>
                  <a:rPr lang="en-CA" sz="2500" dirty="0" smtClean="0">
                    <a:solidFill>
                      <a:srgbClr val="FF0000"/>
                    </a:solidFill>
                  </a:rPr>
                  <a:t>(</a:t>
                </a:r>
                <a:r>
                  <a:rPr lang="en-CA" sz="2500" u="sng" dirty="0">
                    <a:solidFill>
                      <a:srgbClr val="FF0000"/>
                    </a:solidFill>
                  </a:rPr>
                  <a:t>&lt;</a:t>
                </a:r>
                <a:r>
                  <a:rPr lang="en-CA" sz="2500" dirty="0" smtClean="0">
                    <a:solidFill>
                      <a:srgbClr val="FF0000"/>
                    </a:solidFill>
                  </a:rPr>
                  <a:t>10</a:t>
                </a:r>
                <a:r>
                  <a:rPr lang="en-CA" sz="2500" baseline="30000" dirty="0" smtClean="0">
                    <a:solidFill>
                      <a:srgbClr val="FF0000"/>
                    </a:solidFill>
                  </a:rPr>
                  <a:t>-5</a:t>
                </a:r>
                <a:r>
                  <a:rPr lang="en-CA" sz="2500" dirty="0" smtClean="0">
                    <a:solidFill>
                      <a:srgbClr val="FF0000"/>
                    </a:solidFill>
                  </a:rPr>
                  <a:t>)</a:t>
                </a:r>
                <a:r>
                  <a:rPr lang="en-CA" sz="2500" dirty="0" smtClean="0"/>
                  <a:t> </a:t>
                </a:r>
                <a:r>
                  <a:rPr lang="en-CA" sz="3000" dirty="0" smtClean="0"/>
                  <a:t>= low [H</a:t>
                </a:r>
                <a:r>
                  <a:rPr lang="en-CA" sz="3000" baseline="30000" dirty="0" smtClean="0"/>
                  <a:t>+</a:t>
                </a:r>
                <a:r>
                  <a:rPr lang="en-CA" sz="3000" dirty="0" smtClean="0"/>
                  <a:t>] = weak acid = pH 4-7</a:t>
                </a:r>
              </a:p>
              <a:p>
                <a:r>
                  <a:rPr lang="en-CA" sz="3000" dirty="0" err="1"/>
                  <a:t>K</a:t>
                </a:r>
                <a:r>
                  <a:rPr lang="en-CA" sz="3000" baseline="-25000" dirty="0" err="1"/>
                  <a:t>a</a:t>
                </a:r>
                <a:r>
                  <a:rPr lang="en-CA" sz="3000" dirty="0"/>
                  <a:t> = </a:t>
                </a:r>
                <a:r>
                  <a:rPr lang="en-CA" sz="3000" dirty="0" smtClean="0"/>
                  <a:t>large </a:t>
                </a:r>
                <a:r>
                  <a:rPr lang="en-CA" sz="3000" dirty="0"/>
                  <a:t>= </a:t>
                </a:r>
                <a:r>
                  <a:rPr lang="en-CA" sz="3000" dirty="0" smtClean="0"/>
                  <a:t>high </a:t>
                </a:r>
                <a:r>
                  <a:rPr lang="en-CA" sz="3000" dirty="0"/>
                  <a:t>[H</a:t>
                </a:r>
                <a:r>
                  <a:rPr lang="en-CA" sz="3000" baseline="30000" dirty="0"/>
                  <a:t>+</a:t>
                </a:r>
                <a:r>
                  <a:rPr lang="en-CA" sz="3000" dirty="0"/>
                  <a:t>] = </a:t>
                </a:r>
                <a:r>
                  <a:rPr lang="en-CA" sz="3000" dirty="0" smtClean="0"/>
                  <a:t>strong </a:t>
                </a:r>
                <a:r>
                  <a:rPr lang="en-CA" sz="3000" dirty="0"/>
                  <a:t>acid = pH </a:t>
                </a:r>
                <a:r>
                  <a:rPr lang="en-CA" sz="3000" dirty="0" smtClean="0"/>
                  <a:t>1-3</a:t>
                </a:r>
              </a:p>
              <a:p>
                <a:r>
                  <a:rPr lang="en-CA" sz="3000" dirty="0" smtClean="0"/>
                  <a:t>Nitrous acid </a:t>
                </a:r>
                <a:r>
                  <a:rPr lang="en-CA" sz="3000" dirty="0" err="1" smtClean="0"/>
                  <a:t>Ka</a:t>
                </a:r>
                <a:r>
                  <a:rPr lang="en-CA" sz="3000" dirty="0" smtClean="0"/>
                  <a:t> = 4.4x10</a:t>
                </a:r>
                <a:r>
                  <a:rPr lang="en-CA" sz="3000" baseline="30000" dirty="0" smtClean="0"/>
                  <a:t>-4</a:t>
                </a:r>
                <a:r>
                  <a:rPr lang="en-CA" sz="3000" dirty="0" smtClean="0"/>
                  <a:t>  vs vinegar </a:t>
                </a:r>
                <a:r>
                  <a:rPr lang="en-CA" sz="3000" dirty="0" err="1" smtClean="0"/>
                  <a:t>Ka</a:t>
                </a:r>
                <a:r>
                  <a:rPr lang="en-CA" sz="3000" dirty="0" smtClean="0"/>
                  <a:t> = 1.8x10</a:t>
                </a:r>
                <a:r>
                  <a:rPr lang="en-CA" sz="3000" baseline="30000" dirty="0" smtClean="0"/>
                  <a:t>-5</a:t>
                </a:r>
              </a:p>
              <a:p>
                <a:pPr marL="0" indent="0">
                  <a:buNone/>
                </a:pPr>
                <a:r>
                  <a:rPr lang="en-CA" sz="3000" baseline="30000" dirty="0"/>
                  <a:t>	</a:t>
                </a:r>
                <a:r>
                  <a:rPr lang="en-CA" sz="3000" baseline="30000" dirty="0" smtClean="0">
                    <a:solidFill>
                      <a:srgbClr val="FF0000"/>
                    </a:solidFill>
                  </a:rPr>
                  <a:t>Nitrous acid is stronger!</a:t>
                </a:r>
              </a:p>
              <a:p>
                <a:r>
                  <a:rPr lang="en-CA" sz="3000" dirty="0" smtClean="0">
                    <a:solidFill>
                      <a:schemeClr val="tx1"/>
                    </a:solidFill>
                  </a:rPr>
                  <a:t>Percent dissociation</a:t>
                </a:r>
                <a:endParaRPr lang="en-CA" sz="3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38334" y="1823114"/>
                <a:ext cx="10653665" cy="3777622"/>
              </a:xfrm>
              <a:blipFill>
                <a:blip r:embed="rId2"/>
                <a:stretch>
                  <a:fillRect l="-1201" b="-3710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5898299" y="4881766"/>
                <a:ext cx="4357090" cy="9044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CA" sz="2800" b="0" i="1" smtClean="0">
                        <a:latin typeface="Cambria Math" panose="02040503050406030204" pitchFamily="18" charset="0"/>
                      </a:rPr>
                      <m:t>___%</m:t>
                    </m:r>
                    <m:r>
                      <a:rPr lang="en-CA" sz="28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CA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begChr m:val="["/>
                            <m:endChr m:val="]"/>
                            <m:ctrlPr>
                              <a:rPr lang="en-CA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lang="en-CA" sz="2800" dirty="0">
                                <a:ea typeface="Cambria Math" panose="02040503050406030204" pitchFamily="18" charset="0"/>
                              </a:rPr>
                              <m:t>H</m:t>
                            </m:r>
                            <m:r>
                              <m:rPr>
                                <m:nor/>
                              </m:rPr>
                              <a:rPr lang="en-CA" sz="2800" baseline="30000" dirty="0">
                                <a:ea typeface="Cambria Math" panose="02040503050406030204" pitchFamily="18" charset="0"/>
                              </a:rPr>
                              <m:t>+</m:t>
                            </m:r>
                          </m:e>
                        </m:d>
                      </m:num>
                      <m:den>
                        <m:d>
                          <m:dPr>
                            <m:begChr m:val="["/>
                            <m:endChr m:val="]"/>
                            <m:ctrlPr>
                              <a:rPr lang="en-CA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lang="en-CA" sz="2800" dirty="0"/>
                              <m:t>CH</m:t>
                            </m:r>
                            <m:r>
                              <m:rPr>
                                <m:nor/>
                              </m:rPr>
                              <a:rPr lang="en-CA" sz="2800" baseline="-25000" dirty="0"/>
                              <m:t>3</m:t>
                            </m:r>
                            <m:r>
                              <m:rPr>
                                <m:nor/>
                              </m:rPr>
                              <a:rPr lang="en-CA" sz="2800" dirty="0"/>
                              <m:t>COOH</m:t>
                            </m:r>
                          </m:e>
                        </m:d>
                      </m:den>
                    </m:f>
                  </m:oMath>
                </a14:m>
                <a:r>
                  <a:rPr lang="en-CA" sz="2800" dirty="0" smtClean="0"/>
                  <a:t> x 100</a:t>
                </a:r>
                <a:endParaRPr lang="en-CA" sz="28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8299" y="4881766"/>
                <a:ext cx="4357090" cy="904415"/>
              </a:xfrm>
              <a:prstGeom prst="rect">
                <a:avLst/>
              </a:prstGeom>
              <a:blipFill>
                <a:blip r:embed="rId3"/>
                <a:stretch>
                  <a:fillRect r="-1821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9395903" y="0"/>
            <a:ext cx="24978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4000" b="1" dirty="0">
                <a:solidFill>
                  <a:srgbClr val="C00000"/>
                </a:solidFill>
                <a:latin typeface="Monotype Corsiva" panose="03010101010201010101" pitchFamily="66" charset="0"/>
              </a:rPr>
              <a:t>Please Write</a:t>
            </a:r>
          </a:p>
        </p:txBody>
      </p:sp>
    </p:spTree>
    <p:extLst>
      <p:ext uri="{BB962C8B-B14F-4D97-AF65-F5344CB8AC3E}">
        <p14:creationId xmlns:p14="http://schemas.microsoft.com/office/powerpoint/2010/main" val="286316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536" y="0"/>
            <a:ext cx="9952916" cy="1371600"/>
          </a:xfrm>
        </p:spPr>
        <p:txBody>
          <a:bodyPr>
            <a:normAutofit/>
          </a:bodyPr>
          <a:lstStyle/>
          <a:p>
            <a:r>
              <a:rPr lang="en-CA" dirty="0" smtClean="0"/>
              <a:t>Simplifying I.C.E. tables</a:t>
            </a:r>
            <a:r>
              <a:rPr lang="en-CA" sz="4000" dirty="0" smtClean="0"/>
              <a:t>(the </a:t>
            </a:r>
            <a:r>
              <a:rPr lang="en-CA" sz="4000" dirty="0"/>
              <a:t>5% rule)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661744" y="923621"/>
            <a:ext cx="1141033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/>
              <a:t>When </a:t>
            </a:r>
            <a:r>
              <a:rPr lang="en-CA" sz="2800" dirty="0"/>
              <a:t>doing an ICE table you may have to subtract a </a:t>
            </a:r>
            <a:r>
              <a:rPr lang="en-CA" sz="2800" b="1" dirty="0"/>
              <a:t>very small value </a:t>
            </a:r>
            <a:r>
              <a:rPr lang="en-CA" sz="2800" dirty="0"/>
              <a:t>from a relatively large </a:t>
            </a:r>
            <a:r>
              <a:rPr lang="en-CA" sz="2800" dirty="0" smtClean="0"/>
              <a:t>value…</a:t>
            </a:r>
          </a:p>
          <a:p>
            <a:r>
              <a:rPr lang="en-CA" sz="2800" dirty="0"/>
              <a:t>	</a:t>
            </a:r>
            <a:r>
              <a:rPr lang="en-CA" sz="2800" dirty="0" smtClean="0"/>
              <a:t>for </a:t>
            </a:r>
            <a:r>
              <a:rPr lang="en-CA" sz="2800" dirty="0"/>
              <a:t>example 2.0 mol/L – 1.0x10</a:t>
            </a:r>
            <a:r>
              <a:rPr lang="en-CA" sz="2800" baseline="30000" dirty="0"/>
              <a:t>-4</a:t>
            </a:r>
            <a:r>
              <a:rPr lang="en-CA" sz="2800" dirty="0"/>
              <a:t> mol/L. </a:t>
            </a:r>
            <a:endParaRPr lang="en-CA" sz="2800" dirty="0" smtClean="0"/>
          </a:p>
          <a:p>
            <a:endParaRPr lang="en-CA" sz="2800" dirty="0" smtClean="0"/>
          </a:p>
          <a:p>
            <a:r>
              <a:rPr lang="en-CA" sz="2800" dirty="0" smtClean="0"/>
              <a:t>In </a:t>
            </a:r>
            <a:r>
              <a:rPr lang="en-CA" sz="2800" dirty="0"/>
              <a:t>this case, don’t bother doing the subtraction, since by the time you change it to show significant digits, the result will be the </a:t>
            </a:r>
            <a:r>
              <a:rPr lang="en-CA" sz="2800" dirty="0" smtClean="0"/>
              <a:t>same:  </a:t>
            </a:r>
            <a:endParaRPr lang="en-CA" sz="2800" dirty="0"/>
          </a:p>
          <a:p>
            <a:r>
              <a:rPr lang="en-CA" sz="2800" dirty="0"/>
              <a:t>2.0 </a:t>
            </a:r>
            <a:r>
              <a:rPr lang="en-CA" sz="2400" dirty="0"/>
              <a:t>mol/L</a:t>
            </a:r>
            <a:r>
              <a:rPr lang="en-CA" sz="2800" dirty="0"/>
              <a:t> – 0.0001 </a:t>
            </a:r>
            <a:r>
              <a:rPr lang="en-CA" sz="2400" dirty="0"/>
              <a:t>mol/L</a:t>
            </a:r>
            <a:r>
              <a:rPr lang="en-CA" sz="2800" dirty="0"/>
              <a:t> = 1.9999 </a:t>
            </a:r>
            <a:r>
              <a:rPr lang="en-CA" sz="2400" dirty="0"/>
              <a:t>mol/L</a:t>
            </a:r>
            <a:r>
              <a:rPr lang="en-CA" sz="2800" dirty="0"/>
              <a:t> ≈ 2.0 </a:t>
            </a:r>
            <a:r>
              <a:rPr lang="en-CA" sz="2400" dirty="0"/>
              <a:t>mol/L</a:t>
            </a:r>
            <a:r>
              <a:rPr lang="en-CA" sz="2800" dirty="0"/>
              <a:t>.  </a:t>
            </a:r>
          </a:p>
          <a:p>
            <a:endParaRPr lang="en-CA" sz="2800" dirty="0"/>
          </a:p>
          <a:p>
            <a:r>
              <a:rPr lang="en-CA" sz="2800" b="1" dirty="0" smtClean="0">
                <a:solidFill>
                  <a:srgbClr val="7030A0"/>
                </a:solidFill>
              </a:rPr>
              <a:t>SHORTCUT: If the </a:t>
            </a:r>
            <a:r>
              <a:rPr lang="en-CA" sz="2800" b="1" dirty="0">
                <a:solidFill>
                  <a:srgbClr val="7030A0"/>
                </a:solidFill>
              </a:rPr>
              <a:t>number you subtract is less than 5% of the original number, you can usually skip the subtraction.</a:t>
            </a:r>
          </a:p>
        </p:txBody>
      </p:sp>
    </p:spTree>
    <p:extLst>
      <p:ext uri="{BB962C8B-B14F-4D97-AF65-F5344CB8AC3E}">
        <p14:creationId xmlns:p14="http://schemas.microsoft.com/office/powerpoint/2010/main" val="1819667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07958" y="419102"/>
            <a:ext cx="10684042" cy="1219200"/>
          </a:xfrm>
          <a:noFill/>
          <a:ln/>
        </p:spPr>
        <p:txBody>
          <a:bodyPr>
            <a:noAutofit/>
          </a:bodyPr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3500" dirty="0" smtClean="0"/>
              <a:t>Calculate </a:t>
            </a:r>
            <a:r>
              <a:rPr lang="en-US" altLang="en-US" sz="3500" dirty="0"/>
              <a:t>the [</a:t>
            </a:r>
            <a:r>
              <a:rPr lang="en-US" altLang="en-US" sz="3500" dirty="0" smtClean="0"/>
              <a:t>H</a:t>
            </a:r>
            <a:r>
              <a:rPr lang="en-US" altLang="en-US" sz="3500" baseline="30000" dirty="0" smtClean="0"/>
              <a:t>+</a:t>
            </a:r>
            <a:r>
              <a:rPr lang="en-US" altLang="en-US" sz="3500" dirty="0" smtClean="0"/>
              <a:t>] </a:t>
            </a:r>
            <a:r>
              <a:rPr lang="en-US" altLang="en-US" sz="3500" dirty="0"/>
              <a:t>&amp; </a:t>
            </a:r>
            <a:r>
              <a:rPr lang="en-US" altLang="en-US" sz="3500" dirty="0" smtClean="0"/>
              <a:t>pH </a:t>
            </a:r>
            <a:r>
              <a:rPr lang="en-US" altLang="en-US" sz="3500" dirty="0"/>
              <a:t>of a 0.25M solution of CH</a:t>
            </a:r>
            <a:r>
              <a:rPr lang="en-US" altLang="en-US" sz="3500" baseline="-25000" dirty="0"/>
              <a:t>3</a:t>
            </a:r>
            <a:r>
              <a:rPr lang="en-US" altLang="en-US" sz="3500" dirty="0"/>
              <a:t>COOH.  </a:t>
            </a:r>
            <a:r>
              <a:rPr lang="en-US" altLang="en-US" sz="3500" dirty="0" err="1"/>
              <a:t>K</a:t>
            </a:r>
            <a:r>
              <a:rPr lang="en-US" altLang="en-US" sz="3500" baseline="-25000" dirty="0" err="1"/>
              <a:t>a</a:t>
            </a:r>
            <a:r>
              <a:rPr lang="en-US" altLang="en-US" sz="3500" dirty="0"/>
              <a:t> = 1.80 x 10</a:t>
            </a:r>
            <a:r>
              <a:rPr lang="en-US" altLang="en-US" sz="3500" baseline="30000" dirty="0"/>
              <a:t>-5</a:t>
            </a:r>
            <a:r>
              <a:rPr lang="en-US" altLang="en-US" sz="3500" dirty="0"/>
              <a:t>.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2286000" y="1754981"/>
            <a:ext cx="7848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 dirty="0"/>
              <a:t>CH</a:t>
            </a:r>
            <a:r>
              <a:rPr lang="en-US" altLang="en-US" sz="2800" b="1" baseline="-25000" dirty="0"/>
              <a:t>3</a:t>
            </a:r>
            <a:r>
              <a:rPr lang="en-US" altLang="en-US" sz="2800" b="1" dirty="0"/>
              <a:t>COOH </a:t>
            </a:r>
            <a:r>
              <a:rPr lang="en-US" altLang="en-US" sz="2800" b="1" dirty="0" smtClean="0"/>
              <a:t> </a:t>
            </a:r>
            <a:r>
              <a:rPr lang="en-US" altLang="en-US" sz="2800" b="1" dirty="0">
                <a:sym typeface="Wingdings" panose="05000000000000000000" pitchFamily="2" charset="2"/>
              </a:rPr>
              <a:t>  </a:t>
            </a:r>
            <a:r>
              <a:rPr lang="en-US" altLang="en-US" sz="2800" b="1" dirty="0" smtClean="0">
                <a:sym typeface="Wingdings" panose="05000000000000000000" pitchFamily="2" charset="2"/>
              </a:rPr>
              <a:t>H</a:t>
            </a:r>
            <a:r>
              <a:rPr lang="en-US" altLang="en-US" sz="2800" b="1" baseline="30000" dirty="0" smtClean="0">
                <a:sym typeface="Wingdings" panose="05000000000000000000" pitchFamily="2" charset="2"/>
              </a:rPr>
              <a:t>+</a:t>
            </a:r>
            <a:r>
              <a:rPr lang="en-US" altLang="en-US" sz="2800" b="1" dirty="0" smtClean="0">
                <a:sym typeface="Wingdings" panose="05000000000000000000" pitchFamily="2" charset="2"/>
              </a:rPr>
              <a:t>  </a:t>
            </a:r>
            <a:r>
              <a:rPr lang="en-US" altLang="en-US" sz="2800" b="1" dirty="0">
                <a:sym typeface="Wingdings" panose="05000000000000000000" pitchFamily="2" charset="2"/>
              </a:rPr>
              <a:t>+  CH</a:t>
            </a:r>
            <a:r>
              <a:rPr lang="en-US" altLang="en-US" sz="2800" b="1" baseline="-25000" dirty="0">
                <a:sym typeface="Wingdings" panose="05000000000000000000" pitchFamily="2" charset="2"/>
              </a:rPr>
              <a:t>3</a:t>
            </a:r>
            <a:r>
              <a:rPr lang="en-US" altLang="en-US" sz="2800" b="1" dirty="0">
                <a:sym typeface="Wingdings" panose="05000000000000000000" pitchFamily="2" charset="2"/>
              </a:rPr>
              <a:t>COO</a:t>
            </a:r>
            <a:r>
              <a:rPr lang="en-US" altLang="en-US" sz="2800" b="1" baseline="30000" dirty="0">
                <a:sym typeface="Wingdings" panose="05000000000000000000" pitchFamily="2" charset="2"/>
              </a:rPr>
              <a:t>-</a:t>
            </a:r>
            <a:endParaRPr lang="en-US" altLang="en-US" sz="2800" b="1" baseline="30000" dirty="0"/>
          </a:p>
        </p:txBody>
      </p:sp>
      <p:graphicFrame>
        <p:nvGraphicFramePr>
          <p:cNvPr id="13387" name="Group 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5870498"/>
              </p:ext>
            </p:extLst>
          </p:nvPr>
        </p:nvGraphicFramePr>
        <p:xfrm>
          <a:off x="1676400" y="2338136"/>
          <a:ext cx="4876800" cy="2667000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005708666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343638357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175009764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465193741"/>
                    </a:ext>
                  </a:extLst>
                </a:gridCol>
              </a:tblGrid>
              <a:tr h="666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CH</a:t>
                      </a:r>
                      <a:r>
                        <a:rPr kumimoji="0" lang="en-US" altLang="en-US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COOH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H</a:t>
                      </a:r>
                      <a:r>
                        <a:rPr kumimoji="0" lang="en-US" altLang="en-US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CH</a:t>
                      </a:r>
                      <a:r>
                        <a:rPr kumimoji="0" lang="en-US" altLang="en-US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COO</a:t>
                      </a:r>
                      <a:r>
                        <a:rPr kumimoji="0" lang="en-US" alt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2251036"/>
                  </a:ext>
                </a:extLst>
              </a:tr>
              <a:tr h="666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0805335"/>
                  </a:ext>
                </a:extLst>
              </a:tr>
              <a:tr h="666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9121907"/>
                  </a:ext>
                </a:extLst>
              </a:tr>
              <a:tr h="666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0520002"/>
                  </a:ext>
                </a:extLst>
              </a:tr>
            </a:tbl>
          </a:graphicData>
        </a:graphic>
      </p:graphicFrame>
      <p:sp>
        <p:nvSpPr>
          <p:cNvPr id="13367" name="Text Box 55"/>
          <p:cNvSpPr txBox="1">
            <a:spLocks noChangeArrowheads="1"/>
          </p:cNvSpPr>
          <p:nvPr/>
        </p:nvSpPr>
        <p:spPr bwMode="auto">
          <a:xfrm>
            <a:off x="2743200" y="3100137"/>
            <a:ext cx="91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FF0066"/>
                </a:solidFill>
              </a:rPr>
              <a:t>0.25</a:t>
            </a:r>
          </a:p>
        </p:txBody>
      </p:sp>
      <p:sp>
        <p:nvSpPr>
          <p:cNvPr id="13368" name="Text Box 56"/>
          <p:cNvSpPr txBox="1">
            <a:spLocks noChangeArrowheads="1"/>
          </p:cNvSpPr>
          <p:nvPr/>
        </p:nvSpPr>
        <p:spPr bwMode="auto">
          <a:xfrm>
            <a:off x="4114800" y="3100137"/>
            <a:ext cx="91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>
                <a:solidFill>
                  <a:srgbClr val="FF0066"/>
                </a:solidFill>
              </a:rPr>
              <a:t>0</a:t>
            </a:r>
          </a:p>
        </p:txBody>
      </p:sp>
      <p:sp>
        <p:nvSpPr>
          <p:cNvPr id="13369" name="Text Box 57"/>
          <p:cNvSpPr txBox="1">
            <a:spLocks noChangeArrowheads="1"/>
          </p:cNvSpPr>
          <p:nvPr/>
        </p:nvSpPr>
        <p:spPr bwMode="auto">
          <a:xfrm>
            <a:off x="5334000" y="3100137"/>
            <a:ext cx="91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>
                <a:solidFill>
                  <a:srgbClr val="FF0066"/>
                </a:solidFill>
              </a:rPr>
              <a:t>0</a:t>
            </a:r>
          </a:p>
        </p:txBody>
      </p:sp>
      <p:sp>
        <p:nvSpPr>
          <p:cNvPr id="13370" name="Text Box 58"/>
          <p:cNvSpPr txBox="1">
            <a:spLocks noChangeArrowheads="1"/>
          </p:cNvSpPr>
          <p:nvPr/>
        </p:nvSpPr>
        <p:spPr bwMode="auto">
          <a:xfrm>
            <a:off x="2743200" y="3785937"/>
            <a:ext cx="91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>
                <a:solidFill>
                  <a:srgbClr val="33CC33"/>
                </a:solidFill>
              </a:rPr>
              <a:t>- x</a:t>
            </a:r>
          </a:p>
        </p:txBody>
      </p:sp>
      <p:sp>
        <p:nvSpPr>
          <p:cNvPr id="13371" name="Text Box 59"/>
          <p:cNvSpPr txBox="1">
            <a:spLocks noChangeArrowheads="1"/>
          </p:cNvSpPr>
          <p:nvPr/>
        </p:nvSpPr>
        <p:spPr bwMode="auto">
          <a:xfrm>
            <a:off x="4114800" y="3785937"/>
            <a:ext cx="91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>
                <a:solidFill>
                  <a:srgbClr val="33CC33"/>
                </a:solidFill>
              </a:rPr>
              <a:t>+ x</a:t>
            </a:r>
          </a:p>
        </p:txBody>
      </p:sp>
      <p:sp>
        <p:nvSpPr>
          <p:cNvPr id="13372" name="Text Box 60"/>
          <p:cNvSpPr txBox="1">
            <a:spLocks noChangeArrowheads="1"/>
          </p:cNvSpPr>
          <p:nvPr/>
        </p:nvSpPr>
        <p:spPr bwMode="auto">
          <a:xfrm>
            <a:off x="5334000" y="3785937"/>
            <a:ext cx="91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>
                <a:solidFill>
                  <a:srgbClr val="33CC33"/>
                </a:solidFill>
              </a:rPr>
              <a:t>+ x</a:t>
            </a:r>
          </a:p>
        </p:txBody>
      </p:sp>
      <p:sp>
        <p:nvSpPr>
          <p:cNvPr id="13373" name="Text Box 61"/>
          <p:cNvSpPr txBox="1">
            <a:spLocks noChangeArrowheads="1"/>
          </p:cNvSpPr>
          <p:nvPr/>
        </p:nvSpPr>
        <p:spPr bwMode="auto">
          <a:xfrm>
            <a:off x="2286000" y="4395537"/>
            <a:ext cx="1905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>
                <a:solidFill>
                  <a:srgbClr val="6699FF"/>
                </a:solidFill>
              </a:rPr>
              <a:t>0.25 – x</a:t>
            </a:r>
            <a:r>
              <a:rPr lang="en-US" altLang="en-US" sz="2800" b="1">
                <a:solidFill>
                  <a:srgbClr val="33CC33"/>
                </a:solidFill>
              </a:rPr>
              <a:t> </a:t>
            </a:r>
          </a:p>
        </p:txBody>
      </p:sp>
      <p:sp>
        <p:nvSpPr>
          <p:cNvPr id="13374" name="Text Box 62"/>
          <p:cNvSpPr txBox="1">
            <a:spLocks noChangeArrowheads="1"/>
          </p:cNvSpPr>
          <p:nvPr/>
        </p:nvSpPr>
        <p:spPr bwMode="auto">
          <a:xfrm>
            <a:off x="3962400" y="4395537"/>
            <a:ext cx="114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>
                <a:solidFill>
                  <a:srgbClr val="6699FF"/>
                </a:solidFill>
              </a:rPr>
              <a:t> x</a:t>
            </a:r>
            <a:r>
              <a:rPr lang="en-US" altLang="en-US" sz="2800" b="1">
                <a:solidFill>
                  <a:srgbClr val="33CC33"/>
                </a:solidFill>
              </a:rPr>
              <a:t> </a:t>
            </a:r>
          </a:p>
        </p:txBody>
      </p:sp>
      <p:sp>
        <p:nvSpPr>
          <p:cNvPr id="13375" name="Text Box 63"/>
          <p:cNvSpPr txBox="1">
            <a:spLocks noChangeArrowheads="1"/>
          </p:cNvSpPr>
          <p:nvPr/>
        </p:nvSpPr>
        <p:spPr bwMode="auto">
          <a:xfrm>
            <a:off x="5181600" y="4395537"/>
            <a:ext cx="114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>
                <a:solidFill>
                  <a:srgbClr val="6699FF"/>
                </a:solidFill>
              </a:rPr>
              <a:t> x</a:t>
            </a:r>
            <a:r>
              <a:rPr lang="en-US" altLang="en-US" sz="2800" b="1">
                <a:solidFill>
                  <a:srgbClr val="33CC33"/>
                </a:solidFill>
              </a:rPr>
              <a:t> </a:t>
            </a:r>
          </a:p>
        </p:txBody>
      </p:sp>
      <p:sp>
        <p:nvSpPr>
          <p:cNvPr id="13376" name="Text Box 64"/>
          <p:cNvSpPr txBox="1">
            <a:spLocks noChangeArrowheads="1"/>
          </p:cNvSpPr>
          <p:nvPr/>
        </p:nvSpPr>
        <p:spPr bwMode="auto">
          <a:xfrm>
            <a:off x="6477000" y="2338136"/>
            <a:ext cx="4191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CC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FF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 dirty="0" err="1"/>
              <a:t>Ka</a:t>
            </a:r>
            <a:r>
              <a:rPr lang="en-US" altLang="en-US" sz="2800" b="1" dirty="0"/>
              <a:t> = [</a:t>
            </a:r>
            <a:r>
              <a:rPr lang="en-US" altLang="en-US" sz="2800" b="1" dirty="0" smtClean="0"/>
              <a:t>H</a:t>
            </a:r>
            <a:r>
              <a:rPr lang="en-US" altLang="en-US" sz="2800" b="1" baseline="30000" dirty="0" smtClean="0"/>
              <a:t>+</a:t>
            </a:r>
            <a:r>
              <a:rPr lang="en-US" altLang="en-US" sz="2800" b="1" dirty="0" smtClean="0"/>
              <a:t>][</a:t>
            </a:r>
            <a:r>
              <a:rPr lang="en-US" altLang="en-US" sz="2800" b="1" dirty="0"/>
              <a:t>CH</a:t>
            </a:r>
            <a:r>
              <a:rPr lang="en-US" altLang="en-US" sz="2800" b="1" baseline="-25000" dirty="0"/>
              <a:t>3</a:t>
            </a:r>
            <a:r>
              <a:rPr lang="en-US" altLang="en-US" sz="2800" b="1" dirty="0"/>
              <a:t>COO</a:t>
            </a:r>
            <a:r>
              <a:rPr lang="en-US" altLang="en-US" sz="2800" b="1" baseline="30000" dirty="0"/>
              <a:t>-</a:t>
            </a:r>
            <a:r>
              <a:rPr lang="en-US" altLang="en-US" sz="2800" b="1" dirty="0"/>
              <a:t>]      	[CH</a:t>
            </a:r>
            <a:r>
              <a:rPr lang="en-US" altLang="en-US" sz="2800" b="1" baseline="-25000" dirty="0"/>
              <a:t>3</a:t>
            </a:r>
            <a:r>
              <a:rPr lang="en-US" altLang="en-US" sz="2800" b="1" dirty="0"/>
              <a:t>COOH]</a:t>
            </a:r>
          </a:p>
        </p:txBody>
      </p:sp>
      <p:sp>
        <p:nvSpPr>
          <p:cNvPr id="13377" name="Text Box 65"/>
          <p:cNvSpPr txBox="1">
            <a:spLocks noChangeArrowheads="1"/>
          </p:cNvSpPr>
          <p:nvPr/>
        </p:nvSpPr>
        <p:spPr bwMode="auto">
          <a:xfrm>
            <a:off x="6324600" y="3481136"/>
            <a:ext cx="3810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CC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FF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 dirty="0"/>
              <a:t>1.80 x 10</a:t>
            </a:r>
            <a:r>
              <a:rPr lang="en-US" altLang="en-US" sz="2800" b="1" baseline="30000" dirty="0"/>
              <a:t>-5</a:t>
            </a:r>
            <a:r>
              <a:rPr lang="en-US" altLang="en-US" sz="2800" b="1" dirty="0"/>
              <a:t> = [x][x]      	          </a:t>
            </a:r>
            <a:r>
              <a:rPr lang="en-US" altLang="en-US" sz="2800" b="1" dirty="0" smtClean="0"/>
              <a:t>      </a:t>
            </a:r>
            <a:r>
              <a:rPr lang="en-US" altLang="en-US" sz="2800" b="1" dirty="0"/>
              <a:t>[0.25 – x]</a:t>
            </a:r>
          </a:p>
        </p:txBody>
      </p:sp>
      <p:sp>
        <p:nvSpPr>
          <p:cNvPr id="13378" name="Line 66"/>
          <p:cNvSpPr>
            <a:spLocks noChangeShapeType="1"/>
          </p:cNvSpPr>
          <p:nvPr/>
        </p:nvSpPr>
        <p:spPr bwMode="auto">
          <a:xfrm>
            <a:off x="7391400" y="2795336"/>
            <a:ext cx="3276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3379" name="Line 67"/>
          <p:cNvSpPr>
            <a:spLocks noChangeShapeType="1"/>
          </p:cNvSpPr>
          <p:nvPr/>
        </p:nvSpPr>
        <p:spPr bwMode="auto">
          <a:xfrm>
            <a:off x="8458200" y="3938336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3380" name="Text Box 68"/>
          <p:cNvSpPr txBox="1">
            <a:spLocks noChangeArrowheads="1"/>
          </p:cNvSpPr>
          <p:nvPr/>
        </p:nvSpPr>
        <p:spPr bwMode="auto">
          <a:xfrm>
            <a:off x="6705600" y="4471736"/>
            <a:ext cx="3733800" cy="523220"/>
          </a:xfrm>
          <a:prstGeom prst="rect">
            <a:avLst/>
          </a:prstGeom>
          <a:noFill/>
          <a:ln w="57150">
            <a:solidFill>
              <a:srgbClr val="CC33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 dirty="0"/>
              <a:t>[</a:t>
            </a:r>
            <a:r>
              <a:rPr lang="en-US" altLang="en-US" sz="2800" b="1" dirty="0" smtClean="0"/>
              <a:t>H</a:t>
            </a:r>
            <a:r>
              <a:rPr lang="en-US" altLang="en-US" sz="2800" b="1" baseline="30000" dirty="0" smtClean="0"/>
              <a:t>+</a:t>
            </a:r>
            <a:r>
              <a:rPr lang="en-US" altLang="en-US" sz="2800" b="1" dirty="0" smtClean="0"/>
              <a:t>] </a:t>
            </a:r>
            <a:r>
              <a:rPr lang="en-US" altLang="en-US" sz="2800" b="1" dirty="0"/>
              <a:t>= 2.12 x 10</a:t>
            </a:r>
            <a:r>
              <a:rPr lang="en-US" altLang="en-US" sz="2800" b="1" baseline="30000" dirty="0"/>
              <a:t>-3</a:t>
            </a:r>
            <a:r>
              <a:rPr lang="en-US" altLang="en-US" sz="2800" b="1" dirty="0"/>
              <a:t>M</a:t>
            </a:r>
          </a:p>
        </p:txBody>
      </p:sp>
      <p:sp>
        <p:nvSpPr>
          <p:cNvPr id="13381" name="Text Box 69"/>
          <p:cNvSpPr txBox="1">
            <a:spLocks noChangeArrowheads="1"/>
          </p:cNvSpPr>
          <p:nvPr/>
        </p:nvSpPr>
        <p:spPr bwMode="auto">
          <a:xfrm>
            <a:off x="7620000" y="5190874"/>
            <a:ext cx="2209800" cy="523220"/>
          </a:xfrm>
          <a:prstGeom prst="rect">
            <a:avLst/>
          </a:prstGeom>
          <a:noFill/>
          <a:ln w="57150">
            <a:solidFill>
              <a:srgbClr val="6699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/>
              <a:t>pH = 2.67</a:t>
            </a:r>
          </a:p>
        </p:txBody>
      </p:sp>
      <p:sp>
        <p:nvSpPr>
          <p:cNvPr id="13382" name="Line 70"/>
          <p:cNvSpPr>
            <a:spLocks noChangeShapeType="1"/>
          </p:cNvSpPr>
          <p:nvPr/>
        </p:nvSpPr>
        <p:spPr bwMode="auto">
          <a:xfrm flipV="1">
            <a:off x="9525000" y="3938336"/>
            <a:ext cx="609600" cy="457200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pic>
        <p:nvPicPr>
          <p:cNvPr id="13388" name="Picture 76" descr="MCj0404155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8656" y="5325074"/>
            <a:ext cx="1335088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Rectangle 22"/>
          <p:cNvSpPr/>
          <p:nvPr/>
        </p:nvSpPr>
        <p:spPr>
          <a:xfrm>
            <a:off x="9996707" y="16789"/>
            <a:ext cx="192071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3000" b="1" dirty="0">
                <a:solidFill>
                  <a:srgbClr val="C00000"/>
                </a:solidFill>
                <a:latin typeface="Monotype Corsiva" panose="03010101010201010101" pitchFamily="66" charset="0"/>
              </a:rPr>
              <a:t>Please Write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32301" y="670058"/>
            <a:ext cx="117565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000" b="1" dirty="0" smtClean="0">
                <a:solidFill>
                  <a:srgbClr val="7030A0"/>
                </a:solidFill>
              </a:rPr>
              <a:t>Ex.2</a:t>
            </a:r>
            <a:endParaRPr lang="en-CA" sz="3000" b="1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24929" y="5107617"/>
            <a:ext cx="6395071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500" b="1" dirty="0" smtClean="0">
                <a:solidFill>
                  <a:srgbClr val="FF0066"/>
                </a:solidFill>
              </a:rPr>
              <a:t>How do you know?</a:t>
            </a:r>
          </a:p>
          <a:p>
            <a:r>
              <a:rPr lang="en-CA" sz="2500" b="1" dirty="0" smtClean="0">
                <a:solidFill>
                  <a:srgbClr val="FF0066"/>
                </a:solidFill>
              </a:rPr>
              <a:t>x/0.25 </a:t>
            </a:r>
            <a:r>
              <a:rPr lang="en-CA" sz="2500" b="1" u="sng" dirty="0" smtClean="0">
                <a:solidFill>
                  <a:srgbClr val="FF0066"/>
                </a:solidFill>
              </a:rPr>
              <a:t>&lt;</a:t>
            </a:r>
            <a:r>
              <a:rPr lang="en-CA" sz="2500" b="1" dirty="0" smtClean="0">
                <a:solidFill>
                  <a:srgbClr val="FF0066"/>
                </a:solidFill>
              </a:rPr>
              <a:t> 5% then the difference will be insignificant and the short cut is justified!</a:t>
            </a:r>
            <a:endParaRPr lang="en-CA" sz="2500" b="1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23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3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13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13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13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13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 tmFilter="0,0; .5, 1; 1, 1"/>
                                        <p:tgtEl>
                                          <p:spTgt spid="13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3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 tmFilter="0,0; .5, 1; 1, 1"/>
                                        <p:tgtEl>
                                          <p:spTgt spid="13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3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3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3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 tmFilter="0,0; .5, 1; 1, 1"/>
                                        <p:tgtEl>
                                          <p:spTgt spid="13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3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3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3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3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 tmFilter="0,0; .5, 1; 1, 1"/>
                                        <p:tgtEl>
                                          <p:spTgt spid="13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3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3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3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3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 tmFilter="0,0; .5, 1; 1, 1"/>
                                        <p:tgtEl>
                                          <p:spTgt spid="13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13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13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13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13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33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33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33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3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3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3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33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33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 tmFilter="0,0; .5, 1; 1, 1"/>
                                        <p:tgtEl>
                                          <p:spTgt spid="13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3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3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33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33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 tmFilter="0,0; .5, 1; 1, 1"/>
                                        <p:tgtEl>
                                          <p:spTgt spid="13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build="p"/>
      <p:bldP spid="13318" grpId="0"/>
      <p:bldP spid="13367" grpId="0"/>
      <p:bldP spid="13368" grpId="0"/>
      <p:bldP spid="13369" grpId="0"/>
      <p:bldP spid="13370" grpId="0"/>
      <p:bldP spid="13371" grpId="0"/>
      <p:bldP spid="13372" grpId="0"/>
      <p:bldP spid="13373" grpId="0"/>
      <p:bldP spid="13374" grpId="0"/>
      <p:bldP spid="13375" grpId="0"/>
      <p:bldP spid="13376" grpId="0"/>
      <p:bldP spid="13377" grpId="0"/>
      <p:bldP spid="13380" grpId="0" animBg="1"/>
      <p:bldP spid="13381" grpId="0" animBg="1"/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3999" y="457200"/>
            <a:ext cx="10539663" cy="1219200"/>
          </a:xfrm>
          <a:noFill/>
          <a:ln/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3500" dirty="0" smtClean="0"/>
              <a:t>Calculate </a:t>
            </a:r>
            <a:r>
              <a:rPr lang="en-US" altLang="en-US" sz="3500" dirty="0"/>
              <a:t>the [H</a:t>
            </a:r>
            <a:r>
              <a:rPr lang="en-US" altLang="en-US" sz="3500" baseline="-25000" dirty="0"/>
              <a:t>3</a:t>
            </a:r>
            <a:r>
              <a:rPr lang="en-US" altLang="en-US" sz="3500" dirty="0"/>
              <a:t>O</a:t>
            </a:r>
            <a:r>
              <a:rPr lang="en-US" altLang="en-US" sz="3500" baseline="30000" dirty="0"/>
              <a:t>+</a:t>
            </a:r>
            <a:r>
              <a:rPr lang="en-US" altLang="en-US" sz="3500" dirty="0"/>
              <a:t>] of a 0.55M HCN solution.  Also calculate the % dissociation.  </a:t>
            </a:r>
            <a:endParaRPr lang="en-US" altLang="en-US" sz="3500" dirty="0" smtClean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3500" dirty="0" err="1" smtClean="0"/>
              <a:t>Ka</a:t>
            </a:r>
            <a:r>
              <a:rPr lang="en-US" altLang="en-US" sz="3500" dirty="0" smtClean="0"/>
              <a:t> </a:t>
            </a:r>
            <a:r>
              <a:rPr lang="en-US" altLang="en-US" sz="3500" dirty="0"/>
              <a:t>= 4.8 x 10</a:t>
            </a:r>
            <a:r>
              <a:rPr lang="en-US" altLang="en-US" sz="3500" baseline="30000" dirty="0"/>
              <a:t>-10</a:t>
            </a:r>
            <a:endParaRPr lang="en-US" altLang="en-US" sz="3500" dirty="0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2171700" y="2133601"/>
            <a:ext cx="7848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/>
              <a:t>HCN  +  H</a:t>
            </a:r>
            <a:r>
              <a:rPr lang="en-US" altLang="en-US" sz="2800" b="1" baseline="-25000"/>
              <a:t>2</a:t>
            </a:r>
            <a:r>
              <a:rPr lang="en-US" altLang="en-US" sz="2800" b="1"/>
              <a:t>O  </a:t>
            </a:r>
            <a:r>
              <a:rPr lang="en-US" altLang="en-US" sz="2800" b="1">
                <a:sym typeface="Wingdings" panose="05000000000000000000" pitchFamily="2" charset="2"/>
              </a:rPr>
              <a:t>  H</a:t>
            </a:r>
            <a:r>
              <a:rPr lang="en-US" altLang="en-US" sz="2800" b="1" baseline="-25000">
                <a:sym typeface="Wingdings" panose="05000000000000000000" pitchFamily="2" charset="2"/>
              </a:rPr>
              <a:t>3</a:t>
            </a:r>
            <a:r>
              <a:rPr lang="en-US" altLang="en-US" sz="2800" b="1">
                <a:sym typeface="Wingdings" panose="05000000000000000000" pitchFamily="2" charset="2"/>
              </a:rPr>
              <a:t>O</a:t>
            </a:r>
            <a:r>
              <a:rPr lang="en-US" altLang="en-US" sz="2800" b="1" baseline="30000">
                <a:sym typeface="Wingdings" panose="05000000000000000000" pitchFamily="2" charset="2"/>
              </a:rPr>
              <a:t>+</a:t>
            </a:r>
            <a:r>
              <a:rPr lang="en-US" altLang="en-US" sz="2800" b="1">
                <a:sym typeface="Wingdings" panose="05000000000000000000" pitchFamily="2" charset="2"/>
              </a:rPr>
              <a:t>  +  CN</a:t>
            </a:r>
            <a:r>
              <a:rPr lang="en-US" altLang="en-US" sz="2800" b="1" baseline="30000">
                <a:sym typeface="Wingdings" panose="05000000000000000000" pitchFamily="2" charset="2"/>
              </a:rPr>
              <a:t>-</a:t>
            </a:r>
            <a:endParaRPr lang="en-US" altLang="en-US" sz="2800" b="1" baseline="30000"/>
          </a:p>
        </p:txBody>
      </p:sp>
      <p:graphicFrame>
        <p:nvGraphicFramePr>
          <p:cNvPr id="16389" name="Group 5"/>
          <p:cNvGraphicFramePr>
            <a:graphicFrameLocks noGrp="1"/>
          </p:cNvGraphicFramePr>
          <p:nvPr/>
        </p:nvGraphicFramePr>
        <p:xfrm>
          <a:off x="1676400" y="2743200"/>
          <a:ext cx="3962400" cy="2667000"/>
        </p:xfrm>
        <a:graphic>
          <a:graphicData uri="http://schemas.openxmlformats.org/drawingml/2006/table">
            <a:tbl>
              <a:tblPr/>
              <a:tblGrid>
                <a:gridCol w="665163">
                  <a:extLst>
                    <a:ext uri="{9D8B030D-6E8A-4147-A177-3AD203B41FA5}">
                      <a16:colId xmlns:a16="http://schemas.microsoft.com/office/drawing/2014/main" val="2425644967"/>
                    </a:ext>
                  </a:extLst>
                </a:gridCol>
                <a:gridCol w="1392237">
                  <a:extLst>
                    <a:ext uri="{9D8B030D-6E8A-4147-A177-3AD203B41FA5}">
                      <a16:colId xmlns:a16="http://schemas.microsoft.com/office/drawing/2014/main" val="2486338246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30111954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34652954"/>
                    </a:ext>
                  </a:extLst>
                </a:gridCol>
              </a:tblGrid>
              <a:tr h="666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HCN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H</a:t>
                      </a:r>
                      <a:r>
                        <a:rPr kumimoji="0" lang="en-US" altLang="en-US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O</a:t>
                      </a:r>
                      <a:r>
                        <a:rPr kumimoji="0" lang="en-US" alt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CN</a:t>
                      </a:r>
                      <a:r>
                        <a:rPr kumimoji="0" lang="en-US" alt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0644409"/>
                  </a:ext>
                </a:extLst>
              </a:tr>
              <a:tr h="666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2676352"/>
                  </a:ext>
                </a:extLst>
              </a:tr>
              <a:tr h="666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9407551"/>
                  </a:ext>
                </a:extLst>
              </a:tr>
              <a:tr h="666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651911"/>
                  </a:ext>
                </a:extLst>
              </a:tr>
            </a:tbl>
          </a:graphicData>
        </a:graphic>
      </p:graphicFrame>
      <p:sp>
        <p:nvSpPr>
          <p:cNvPr id="16416" name="Text Box 32"/>
          <p:cNvSpPr txBox="1">
            <a:spLocks noChangeArrowheads="1"/>
          </p:cNvSpPr>
          <p:nvPr/>
        </p:nvSpPr>
        <p:spPr bwMode="auto">
          <a:xfrm>
            <a:off x="2590800" y="3429001"/>
            <a:ext cx="91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FF0066"/>
                </a:solidFill>
              </a:rPr>
              <a:t>0.55</a:t>
            </a:r>
          </a:p>
        </p:txBody>
      </p:sp>
      <p:sp>
        <p:nvSpPr>
          <p:cNvPr id="16417" name="Text Box 33"/>
          <p:cNvSpPr txBox="1">
            <a:spLocks noChangeArrowheads="1"/>
          </p:cNvSpPr>
          <p:nvPr/>
        </p:nvSpPr>
        <p:spPr bwMode="auto">
          <a:xfrm>
            <a:off x="3810000" y="3429001"/>
            <a:ext cx="91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>
                <a:solidFill>
                  <a:srgbClr val="FF0066"/>
                </a:solidFill>
              </a:rPr>
              <a:t>0</a:t>
            </a:r>
          </a:p>
        </p:txBody>
      </p:sp>
      <p:sp>
        <p:nvSpPr>
          <p:cNvPr id="16418" name="Text Box 34"/>
          <p:cNvSpPr txBox="1">
            <a:spLocks noChangeArrowheads="1"/>
          </p:cNvSpPr>
          <p:nvPr/>
        </p:nvSpPr>
        <p:spPr bwMode="auto">
          <a:xfrm>
            <a:off x="4724400" y="3429001"/>
            <a:ext cx="91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>
                <a:solidFill>
                  <a:srgbClr val="FF0066"/>
                </a:solidFill>
              </a:rPr>
              <a:t>0</a:t>
            </a:r>
          </a:p>
        </p:txBody>
      </p:sp>
      <p:sp>
        <p:nvSpPr>
          <p:cNvPr id="16419" name="Text Box 35"/>
          <p:cNvSpPr txBox="1">
            <a:spLocks noChangeArrowheads="1"/>
          </p:cNvSpPr>
          <p:nvPr/>
        </p:nvSpPr>
        <p:spPr bwMode="auto">
          <a:xfrm>
            <a:off x="2514600" y="4114801"/>
            <a:ext cx="91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>
                <a:solidFill>
                  <a:srgbClr val="33CC33"/>
                </a:solidFill>
              </a:rPr>
              <a:t>- x</a:t>
            </a:r>
          </a:p>
        </p:txBody>
      </p:sp>
      <p:sp>
        <p:nvSpPr>
          <p:cNvPr id="16420" name="Text Box 36"/>
          <p:cNvSpPr txBox="1">
            <a:spLocks noChangeArrowheads="1"/>
          </p:cNvSpPr>
          <p:nvPr/>
        </p:nvSpPr>
        <p:spPr bwMode="auto">
          <a:xfrm>
            <a:off x="3733800" y="4114801"/>
            <a:ext cx="91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>
                <a:solidFill>
                  <a:srgbClr val="33CC33"/>
                </a:solidFill>
              </a:rPr>
              <a:t>+ x</a:t>
            </a:r>
          </a:p>
        </p:txBody>
      </p:sp>
      <p:sp>
        <p:nvSpPr>
          <p:cNvPr id="16421" name="Text Box 37"/>
          <p:cNvSpPr txBox="1">
            <a:spLocks noChangeArrowheads="1"/>
          </p:cNvSpPr>
          <p:nvPr/>
        </p:nvSpPr>
        <p:spPr bwMode="auto">
          <a:xfrm>
            <a:off x="4724400" y="4114801"/>
            <a:ext cx="91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>
                <a:solidFill>
                  <a:srgbClr val="33CC33"/>
                </a:solidFill>
              </a:rPr>
              <a:t>+ x</a:t>
            </a:r>
          </a:p>
        </p:txBody>
      </p:sp>
      <p:sp>
        <p:nvSpPr>
          <p:cNvPr id="16422" name="Text Box 38"/>
          <p:cNvSpPr txBox="1">
            <a:spLocks noChangeArrowheads="1"/>
          </p:cNvSpPr>
          <p:nvPr/>
        </p:nvSpPr>
        <p:spPr bwMode="auto">
          <a:xfrm>
            <a:off x="2057400" y="4800601"/>
            <a:ext cx="1905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>
                <a:solidFill>
                  <a:srgbClr val="6699FF"/>
                </a:solidFill>
              </a:rPr>
              <a:t>0.55 – x</a:t>
            </a:r>
            <a:r>
              <a:rPr lang="en-US" altLang="en-US" sz="2800" b="1">
                <a:solidFill>
                  <a:srgbClr val="33CC33"/>
                </a:solidFill>
              </a:rPr>
              <a:t> </a:t>
            </a:r>
          </a:p>
        </p:txBody>
      </p:sp>
      <p:sp>
        <p:nvSpPr>
          <p:cNvPr id="16423" name="Text Box 39"/>
          <p:cNvSpPr txBox="1">
            <a:spLocks noChangeArrowheads="1"/>
          </p:cNvSpPr>
          <p:nvPr/>
        </p:nvSpPr>
        <p:spPr bwMode="auto">
          <a:xfrm>
            <a:off x="3581400" y="4800601"/>
            <a:ext cx="114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>
                <a:solidFill>
                  <a:srgbClr val="6699FF"/>
                </a:solidFill>
              </a:rPr>
              <a:t> x</a:t>
            </a:r>
            <a:r>
              <a:rPr lang="en-US" altLang="en-US" sz="2800" b="1">
                <a:solidFill>
                  <a:srgbClr val="33CC33"/>
                </a:solidFill>
              </a:rPr>
              <a:t> </a:t>
            </a:r>
          </a:p>
        </p:txBody>
      </p:sp>
      <p:sp>
        <p:nvSpPr>
          <p:cNvPr id="16424" name="Text Box 40"/>
          <p:cNvSpPr txBox="1">
            <a:spLocks noChangeArrowheads="1"/>
          </p:cNvSpPr>
          <p:nvPr/>
        </p:nvSpPr>
        <p:spPr bwMode="auto">
          <a:xfrm>
            <a:off x="4572000" y="4800601"/>
            <a:ext cx="114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>
                <a:solidFill>
                  <a:srgbClr val="6699FF"/>
                </a:solidFill>
              </a:rPr>
              <a:t> x</a:t>
            </a:r>
            <a:r>
              <a:rPr lang="en-US" altLang="en-US" sz="2800" b="1">
                <a:solidFill>
                  <a:srgbClr val="33CC33"/>
                </a:solidFill>
              </a:rPr>
              <a:t> </a:t>
            </a:r>
          </a:p>
        </p:txBody>
      </p:sp>
      <p:sp>
        <p:nvSpPr>
          <p:cNvPr id="16425" name="Text Box 41"/>
          <p:cNvSpPr txBox="1">
            <a:spLocks noChangeArrowheads="1"/>
          </p:cNvSpPr>
          <p:nvPr/>
        </p:nvSpPr>
        <p:spPr bwMode="auto">
          <a:xfrm>
            <a:off x="6096000" y="2743200"/>
            <a:ext cx="4191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CC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FF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/>
              <a:t>Ka = [H</a:t>
            </a:r>
            <a:r>
              <a:rPr lang="en-US" altLang="en-US" sz="2800" b="1" baseline="-25000"/>
              <a:t>3</a:t>
            </a:r>
            <a:r>
              <a:rPr lang="en-US" altLang="en-US" sz="2800" b="1"/>
              <a:t>O</a:t>
            </a:r>
            <a:r>
              <a:rPr lang="en-US" altLang="en-US" sz="2800" b="1" baseline="30000"/>
              <a:t>+</a:t>
            </a:r>
            <a:r>
              <a:rPr lang="en-US" altLang="en-US" sz="2800" b="1"/>
              <a:t>][CN</a:t>
            </a:r>
            <a:r>
              <a:rPr lang="en-US" altLang="en-US" sz="2800" b="1" baseline="30000"/>
              <a:t>-</a:t>
            </a:r>
            <a:r>
              <a:rPr lang="en-US" altLang="en-US" sz="2800" b="1"/>
              <a:t>]      	[HCN]</a:t>
            </a:r>
          </a:p>
        </p:txBody>
      </p:sp>
      <p:sp>
        <p:nvSpPr>
          <p:cNvPr id="16426" name="Text Box 42"/>
          <p:cNvSpPr txBox="1">
            <a:spLocks noChangeArrowheads="1"/>
          </p:cNvSpPr>
          <p:nvPr/>
        </p:nvSpPr>
        <p:spPr bwMode="auto">
          <a:xfrm>
            <a:off x="6096000" y="3886200"/>
            <a:ext cx="3810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CC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FF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/>
              <a:t>4.80 x 10</a:t>
            </a:r>
            <a:r>
              <a:rPr lang="en-US" altLang="en-US" sz="2800" b="1" baseline="30000"/>
              <a:t>-10</a:t>
            </a:r>
            <a:r>
              <a:rPr lang="en-US" altLang="en-US" sz="2800" b="1"/>
              <a:t> = [x][x]      	           [0.55 – x]</a:t>
            </a:r>
          </a:p>
        </p:txBody>
      </p:sp>
      <p:sp>
        <p:nvSpPr>
          <p:cNvPr id="16427" name="Line 43"/>
          <p:cNvSpPr>
            <a:spLocks noChangeShapeType="1"/>
          </p:cNvSpPr>
          <p:nvPr/>
        </p:nvSpPr>
        <p:spPr bwMode="auto">
          <a:xfrm>
            <a:off x="7620000" y="3200400"/>
            <a:ext cx="2057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6428" name="Line 44"/>
          <p:cNvSpPr>
            <a:spLocks noChangeShapeType="1"/>
          </p:cNvSpPr>
          <p:nvPr/>
        </p:nvSpPr>
        <p:spPr bwMode="auto">
          <a:xfrm>
            <a:off x="8153400" y="43434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6429" name="Text Box 45"/>
          <p:cNvSpPr txBox="1">
            <a:spLocks noChangeArrowheads="1"/>
          </p:cNvSpPr>
          <p:nvPr/>
        </p:nvSpPr>
        <p:spPr bwMode="auto">
          <a:xfrm>
            <a:off x="6248400" y="4953000"/>
            <a:ext cx="3733800" cy="523220"/>
          </a:xfrm>
          <a:prstGeom prst="rect">
            <a:avLst/>
          </a:prstGeom>
          <a:noFill/>
          <a:ln w="57150">
            <a:solidFill>
              <a:srgbClr val="CC33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/>
              <a:t>[H</a:t>
            </a:r>
            <a:r>
              <a:rPr lang="en-US" altLang="en-US" sz="2800" b="1" baseline="-25000"/>
              <a:t>3</a:t>
            </a:r>
            <a:r>
              <a:rPr lang="en-US" altLang="en-US" sz="2800" b="1"/>
              <a:t>O</a:t>
            </a:r>
            <a:r>
              <a:rPr lang="en-US" altLang="en-US" sz="2800" b="1" baseline="30000"/>
              <a:t>+</a:t>
            </a:r>
            <a:r>
              <a:rPr lang="en-US" altLang="en-US" sz="2800" b="1"/>
              <a:t>] = 1.62 x 10</a:t>
            </a:r>
            <a:r>
              <a:rPr lang="en-US" altLang="en-US" sz="2800" b="1" baseline="30000"/>
              <a:t>-5</a:t>
            </a:r>
            <a:r>
              <a:rPr lang="en-US" altLang="en-US" sz="2800" b="1"/>
              <a:t>M</a:t>
            </a:r>
          </a:p>
        </p:txBody>
      </p:sp>
      <p:sp>
        <p:nvSpPr>
          <p:cNvPr id="16431" name="Line 47"/>
          <p:cNvSpPr>
            <a:spLocks noChangeShapeType="1"/>
          </p:cNvSpPr>
          <p:nvPr/>
        </p:nvSpPr>
        <p:spPr bwMode="auto">
          <a:xfrm flipV="1">
            <a:off x="9220200" y="4343400"/>
            <a:ext cx="609600" cy="457200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7" name="Rectangle 26"/>
          <p:cNvSpPr/>
          <p:nvPr/>
        </p:nvSpPr>
        <p:spPr>
          <a:xfrm>
            <a:off x="9996707" y="16789"/>
            <a:ext cx="1843774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3000" b="1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Please write</a:t>
            </a:r>
            <a:endParaRPr lang="en-CA" sz="3000" b="1" dirty="0">
              <a:solidFill>
                <a:srgbClr val="C0000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28" name="Line 47"/>
          <p:cNvSpPr>
            <a:spLocks noChangeShapeType="1"/>
          </p:cNvSpPr>
          <p:nvPr/>
        </p:nvSpPr>
        <p:spPr bwMode="auto">
          <a:xfrm flipV="1">
            <a:off x="3124200" y="4844217"/>
            <a:ext cx="609600" cy="457200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3" name="TextBox 22"/>
          <p:cNvSpPr txBox="1"/>
          <p:nvPr/>
        </p:nvSpPr>
        <p:spPr>
          <a:xfrm>
            <a:off x="332301" y="670058"/>
            <a:ext cx="117565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000" b="1" dirty="0" smtClean="0">
                <a:solidFill>
                  <a:srgbClr val="7030A0"/>
                </a:solidFill>
              </a:rPr>
              <a:t>Ex.3</a:t>
            </a:r>
            <a:endParaRPr lang="en-CA" sz="3000" b="1" dirty="0">
              <a:solidFill>
                <a:srgbClr val="7030A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270671" y="4832350"/>
            <a:ext cx="22206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000" b="1" dirty="0" smtClean="0">
                <a:solidFill>
                  <a:srgbClr val="FF0066"/>
                </a:solidFill>
              </a:rPr>
              <a:t>Shortcut?</a:t>
            </a:r>
          </a:p>
          <a:p>
            <a:r>
              <a:rPr lang="en-CA" sz="3000" b="1" dirty="0">
                <a:solidFill>
                  <a:srgbClr val="FF0066"/>
                </a:solidFill>
                <a:sym typeface="Wingdings" panose="05000000000000000000" pitchFamily="2" charset="2"/>
              </a:rPr>
              <a:t></a:t>
            </a:r>
            <a:endParaRPr lang="en-CA" sz="3000" b="1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182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 tmFilter="0,0; .5, 1; 1, 1"/>
                                        <p:tgtEl>
                                          <p:spTgt spid="16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4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4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4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4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164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 tmFilter="0,0; .5, 1; 1, 1"/>
                                        <p:tgtEl>
                                          <p:spTgt spid="16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64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64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 tmFilter="0,0; .5, 1; 1, 1"/>
                                        <p:tgtEl>
                                          <p:spTgt spid="16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6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6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6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 tmFilter="0,0; .5, 1; 1, 1"/>
                                        <p:tgtEl>
                                          <p:spTgt spid="16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6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6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6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6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 tmFilter="0,0; .5, 1; 1, 1"/>
                                        <p:tgtEl>
                                          <p:spTgt spid="16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6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6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6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6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 tmFilter="0,0; .5, 1; 1, 1"/>
                                        <p:tgtEl>
                                          <p:spTgt spid="16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64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64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64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64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 tmFilter="0,0; .5, 1; 1, 1"/>
                                        <p:tgtEl>
                                          <p:spTgt spid="164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6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6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6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6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 tmFilter="0,0; .5, 1; 1, 1"/>
                                        <p:tgtEl>
                                          <p:spTgt spid="16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16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16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16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16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64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64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64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6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6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6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64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64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 tmFilter="0,0; .5, 1; 1, 1"/>
                                        <p:tgtEl>
                                          <p:spTgt spid="16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  <p:bldP spid="16388" grpId="0"/>
      <p:bldP spid="16416" grpId="0"/>
      <p:bldP spid="16417" grpId="0" build="allAtOnce"/>
      <p:bldP spid="16418" grpId="0" build="allAtOnce"/>
      <p:bldP spid="16419" grpId="0"/>
      <p:bldP spid="16422" grpId="0"/>
      <p:bldP spid="16425" grpId="0"/>
      <p:bldP spid="16426" grpId="0"/>
      <p:bldP spid="1642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27" name="Line 43"/>
          <p:cNvSpPr>
            <a:spLocks noChangeShapeType="1"/>
          </p:cNvSpPr>
          <p:nvPr/>
        </p:nvSpPr>
        <p:spPr bwMode="auto">
          <a:xfrm>
            <a:off x="5515428" y="1162959"/>
            <a:ext cx="2057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6433" name="Text Box 49"/>
          <p:cNvSpPr txBox="1">
            <a:spLocks noChangeArrowheads="1"/>
          </p:cNvSpPr>
          <p:nvPr/>
        </p:nvSpPr>
        <p:spPr bwMode="auto">
          <a:xfrm>
            <a:off x="2467428" y="1597403"/>
            <a:ext cx="6629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CC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FF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 dirty="0"/>
              <a:t>% Dissociation = [1.62 x 10</a:t>
            </a:r>
            <a:r>
              <a:rPr lang="en-US" altLang="en-US" sz="2800" b="1" baseline="30000" dirty="0"/>
              <a:t>-5</a:t>
            </a:r>
            <a:r>
              <a:rPr lang="en-US" altLang="en-US" sz="2800" b="1" dirty="0"/>
              <a:t>] x 100     		[0.55]</a:t>
            </a:r>
          </a:p>
        </p:txBody>
      </p:sp>
      <p:sp>
        <p:nvSpPr>
          <p:cNvPr id="16434" name="Text Box 50"/>
          <p:cNvSpPr txBox="1">
            <a:spLocks noChangeArrowheads="1"/>
          </p:cNvSpPr>
          <p:nvPr/>
        </p:nvSpPr>
        <p:spPr bwMode="auto">
          <a:xfrm>
            <a:off x="2559954" y="676423"/>
            <a:ext cx="5410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CC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FF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 dirty="0"/>
              <a:t>% Dissociation = [H</a:t>
            </a:r>
            <a:r>
              <a:rPr lang="en-US" altLang="en-US" sz="2800" b="1" baseline="-25000" dirty="0"/>
              <a:t>3</a:t>
            </a:r>
            <a:r>
              <a:rPr lang="en-US" altLang="en-US" sz="2800" b="1" dirty="0"/>
              <a:t>O</a:t>
            </a:r>
            <a:r>
              <a:rPr lang="en-US" altLang="en-US" sz="2800" b="1" baseline="30000" dirty="0"/>
              <a:t>+</a:t>
            </a:r>
            <a:r>
              <a:rPr lang="en-US" altLang="en-US" sz="2800" b="1" dirty="0"/>
              <a:t>]   x 100     		</a:t>
            </a:r>
            <a:r>
              <a:rPr lang="en-US" altLang="en-US" sz="2800" b="1" dirty="0" smtClean="0"/>
              <a:t>        [</a:t>
            </a:r>
            <a:r>
              <a:rPr lang="en-US" altLang="en-US" sz="2800" b="1" dirty="0"/>
              <a:t>HCN]</a:t>
            </a:r>
          </a:p>
        </p:txBody>
      </p:sp>
      <p:sp>
        <p:nvSpPr>
          <p:cNvPr id="16435" name="Text Box 51"/>
          <p:cNvSpPr txBox="1">
            <a:spLocks noChangeArrowheads="1"/>
          </p:cNvSpPr>
          <p:nvPr/>
        </p:nvSpPr>
        <p:spPr bwMode="auto">
          <a:xfrm>
            <a:off x="2274923" y="2604154"/>
            <a:ext cx="5715000" cy="523220"/>
          </a:xfrm>
          <a:prstGeom prst="rect">
            <a:avLst/>
          </a:prstGeom>
          <a:noFill/>
          <a:ln w="57150">
            <a:solidFill>
              <a:srgbClr val="0099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/>
              <a:t>% Dissociation = 2.94 x 10</a:t>
            </a:r>
            <a:r>
              <a:rPr lang="en-US" altLang="en-US" sz="2800" b="1" baseline="30000"/>
              <a:t>-3</a:t>
            </a:r>
            <a:r>
              <a:rPr lang="en-US" altLang="en-US" sz="2800" b="1"/>
              <a:t> %</a:t>
            </a:r>
          </a:p>
        </p:txBody>
      </p:sp>
      <p:sp>
        <p:nvSpPr>
          <p:cNvPr id="16436" name="Text Box 52"/>
          <p:cNvSpPr txBox="1">
            <a:spLocks noChangeArrowheads="1"/>
          </p:cNvSpPr>
          <p:nvPr/>
        </p:nvSpPr>
        <p:spPr bwMode="auto">
          <a:xfrm>
            <a:off x="4829628" y="3519715"/>
            <a:ext cx="2590800" cy="954107"/>
          </a:xfrm>
          <a:prstGeom prst="rect">
            <a:avLst/>
          </a:prstGeom>
          <a:noFill/>
          <a:ln w="57150">
            <a:solidFill>
              <a:srgbClr val="00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>
                <a:solidFill>
                  <a:srgbClr val="0066FF"/>
                </a:solidFill>
              </a:rPr>
              <a:t>Very Small % Weak Acid!</a:t>
            </a:r>
          </a:p>
        </p:txBody>
      </p:sp>
      <p:sp>
        <p:nvSpPr>
          <p:cNvPr id="16438" name="Line 54"/>
          <p:cNvSpPr>
            <a:spLocks noChangeShapeType="1"/>
          </p:cNvSpPr>
          <p:nvPr/>
        </p:nvSpPr>
        <p:spPr bwMode="auto">
          <a:xfrm>
            <a:off x="5439228" y="2063655"/>
            <a:ext cx="2133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7" name="Rectangle 26"/>
          <p:cNvSpPr/>
          <p:nvPr/>
        </p:nvSpPr>
        <p:spPr>
          <a:xfrm>
            <a:off x="9996707" y="16789"/>
            <a:ext cx="192071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3000" b="1" dirty="0">
                <a:solidFill>
                  <a:srgbClr val="C00000"/>
                </a:solidFill>
                <a:latin typeface="Monotype Corsiva" panose="03010101010201010101" pitchFamily="66" charset="0"/>
              </a:rPr>
              <a:t>Please Write</a:t>
            </a:r>
          </a:p>
        </p:txBody>
      </p:sp>
    </p:spTree>
    <p:extLst>
      <p:ext uri="{BB962C8B-B14F-4D97-AF65-F5344CB8AC3E}">
        <p14:creationId xmlns:p14="http://schemas.microsoft.com/office/powerpoint/2010/main" val="1673411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6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16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650"/>
                            </p:stCondLst>
                            <p:childTnLst>
                              <p:par>
                                <p:cTn id="2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16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33" grpId="0"/>
      <p:bldP spid="16434" grpId="0"/>
      <p:bldP spid="16435" grpId="0" animBg="1"/>
      <p:bldP spid="1643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116" y="542224"/>
            <a:ext cx="8911687" cy="1280890"/>
          </a:xfrm>
        </p:spPr>
        <p:txBody>
          <a:bodyPr>
            <a:normAutofit/>
          </a:bodyPr>
          <a:lstStyle/>
          <a:p>
            <a:r>
              <a:rPr lang="en-US" altLang="en-US" b="1" dirty="0"/>
              <a:t>NH</a:t>
            </a:r>
            <a:r>
              <a:rPr lang="en-US" altLang="en-US" b="1" baseline="-25000" dirty="0"/>
              <a:t>3</a:t>
            </a:r>
            <a:r>
              <a:rPr lang="en-US" altLang="en-US" b="1" dirty="0"/>
              <a:t>  +  H</a:t>
            </a:r>
            <a:r>
              <a:rPr lang="en-US" altLang="en-US" b="1" baseline="-25000" dirty="0"/>
              <a:t>2</a:t>
            </a:r>
            <a:r>
              <a:rPr lang="en-US" altLang="en-US" b="1" dirty="0"/>
              <a:t>O	</a:t>
            </a:r>
            <a:r>
              <a:rPr lang="en-US" altLang="en-US" b="1" dirty="0">
                <a:sym typeface="Wingdings" panose="05000000000000000000" pitchFamily="2" charset="2"/>
              </a:rPr>
              <a:t>  NH</a:t>
            </a:r>
            <a:r>
              <a:rPr lang="en-US" altLang="en-US" b="1" baseline="-25000" dirty="0">
                <a:sym typeface="Wingdings" panose="05000000000000000000" pitchFamily="2" charset="2"/>
              </a:rPr>
              <a:t>4</a:t>
            </a:r>
            <a:r>
              <a:rPr lang="en-US" altLang="en-US" b="1" baseline="30000" dirty="0">
                <a:sym typeface="Wingdings" panose="05000000000000000000" pitchFamily="2" charset="2"/>
              </a:rPr>
              <a:t>+</a:t>
            </a:r>
            <a:r>
              <a:rPr lang="en-US" altLang="en-US" b="1" dirty="0">
                <a:sym typeface="Wingdings" panose="05000000000000000000" pitchFamily="2" charset="2"/>
              </a:rPr>
              <a:t>  +  OH</a:t>
            </a:r>
            <a:r>
              <a:rPr lang="en-US" altLang="en-US" b="1" baseline="30000" dirty="0">
                <a:sym typeface="Wingdings" panose="05000000000000000000" pitchFamily="2" charset="2"/>
              </a:rPr>
              <a:t>-</a:t>
            </a:r>
            <a:br>
              <a:rPr lang="en-US" altLang="en-US" b="1" baseline="30000" dirty="0">
                <a:sym typeface="Wingdings" panose="05000000000000000000" pitchFamily="2" charset="2"/>
              </a:rPr>
            </a:br>
            <a:r>
              <a:rPr lang="en-CA" baseline="-25000" dirty="0" smtClean="0">
                <a:solidFill>
                  <a:srgbClr val="FF0000"/>
                </a:solidFill>
              </a:rPr>
              <a:t>ammonia</a:t>
            </a:r>
            <a:endParaRPr lang="en-CA" baseline="30000" dirty="0">
              <a:solidFill>
                <a:srgbClr val="FF0000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38334" y="1823114"/>
                <a:ext cx="10653665" cy="3777622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CA" sz="3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3000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CA" sz="30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r>
                      <a:rPr lang="en-CA" sz="3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CA" sz="3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begChr m:val="["/>
                            <m:endChr m:val="]"/>
                            <m:ctrlPr>
                              <a:rPr lang="en-CA" sz="3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CA" sz="3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CA" sz="3000" b="0" i="1" smtClean="0">
                                    <a:latin typeface="Cambria Math" panose="02040503050406030204" pitchFamily="18" charset="0"/>
                                  </a:rPr>
                                  <m:t>𝑁𝐻</m:t>
                                </m:r>
                              </m:e>
                              <m:sub>
                                <m:r>
                                  <a:rPr lang="en-CA" sz="30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sub>
                              <m:sup>
                                <m:r>
                                  <a:rPr lang="en-CA" sz="30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sup>
                            </m:sSubSup>
                          </m:e>
                        </m:d>
                        <m:d>
                          <m:dPr>
                            <m:begChr m:val="["/>
                            <m:endChr m:val="]"/>
                            <m:ctrlPr>
                              <a:rPr lang="en-CA" sz="3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CA" sz="3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CA" sz="3000" b="0" i="1" smtClean="0">
                                    <a:latin typeface="Cambria Math" panose="02040503050406030204" pitchFamily="18" charset="0"/>
                                  </a:rPr>
                                  <m:t>𝑂𝐻</m:t>
                                </m:r>
                              </m:e>
                              <m:sup>
                                <m:r>
                                  <a:rPr lang="en-CA" sz="30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sup>
                            </m:sSup>
                          </m:e>
                        </m:d>
                      </m:num>
                      <m:den>
                        <m:d>
                          <m:dPr>
                            <m:begChr m:val="["/>
                            <m:endChr m:val="]"/>
                            <m:ctrlPr>
                              <a:rPr lang="en-CA" sz="3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CA" sz="3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CA" sz="3000" b="0" i="1" smtClean="0">
                                    <a:latin typeface="Cambria Math" panose="02040503050406030204" pitchFamily="18" charset="0"/>
                                  </a:rPr>
                                  <m:t>𝑁𝐻</m:t>
                                </m:r>
                              </m:e>
                              <m:sub>
                                <m:r>
                                  <a:rPr lang="en-CA" sz="30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</m:e>
                        </m:d>
                      </m:den>
                    </m:f>
                  </m:oMath>
                </a14:m>
                <a:endParaRPr lang="en-CA" sz="3000" dirty="0" smtClean="0"/>
              </a:p>
              <a:p>
                <a:r>
                  <a:rPr lang="en-CA" sz="3000" dirty="0" smtClean="0"/>
                  <a:t>K</a:t>
                </a:r>
                <a:r>
                  <a:rPr lang="en-CA" sz="3000" baseline="-25000" dirty="0"/>
                  <a:t>b</a:t>
                </a:r>
                <a:r>
                  <a:rPr lang="en-CA" sz="3000" dirty="0" smtClean="0"/>
                  <a:t> = small</a:t>
                </a:r>
                <a:r>
                  <a:rPr lang="en-CA" sz="2500" dirty="0" smtClean="0">
                    <a:solidFill>
                      <a:srgbClr val="FF0000"/>
                    </a:solidFill>
                  </a:rPr>
                  <a:t>(</a:t>
                </a:r>
                <a:r>
                  <a:rPr lang="en-CA" sz="2500" u="sng" dirty="0">
                    <a:solidFill>
                      <a:srgbClr val="FF0000"/>
                    </a:solidFill>
                  </a:rPr>
                  <a:t>&lt;</a:t>
                </a:r>
                <a:r>
                  <a:rPr lang="en-CA" sz="2500" dirty="0" smtClean="0">
                    <a:solidFill>
                      <a:srgbClr val="FF0000"/>
                    </a:solidFill>
                  </a:rPr>
                  <a:t>10</a:t>
                </a:r>
                <a:r>
                  <a:rPr lang="en-CA" sz="2500" baseline="30000" dirty="0" smtClean="0">
                    <a:solidFill>
                      <a:srgbClr val="FF0000"/>
                    </a:solidFill>
                  </a:rPr>
                  <a:t>-5</a:t>
                </a:r>
                <a:r>
                  <a:rPr lang="en-CA" sz="2500" dirty="0" smtClean="0">
                    <a:solidFill>
                      <a:srgbClr val="FF0000"/>
                    </a:solidFill>
                  </a:rPr>
                  <a:t>)</a:t>
                </a:r>
                <a:r>
                  <a:rPr lang="en-CA" sz="2500" dirty="0" smtClean="0"/>
                  <a:t> </a:t>
                </a:r>
                <a:r>
                  <a:rPr lang="en-CA" sz="3000" dirty="0" smtClean="0"/>
                  <a:t>= low [OH</a:t>
                </a:r>
                <a:r>
                  <a:rPr lang="en-CA" sz="3000" baseline="30000" dirty="0"/>
                  <a:t>-</a:t>
                </a:r>
                <a:r>
                  <a:rPr lang="en-CA" sz="3000" dirty="0" smtClean="0"/>
                  <a:t>] = weak base = pH 7-10</a:t>
                </a:r>
              </a:p>
              <a:p>
                <a:r>
                  <a:rPr lang="en-CA" sz="3000" dirty="0" smtClean="0"/>
                  <a:t>K</a:t>
                </a:r>
                <a:r>
                  <a:rPr lang="en-CA" sz="3000" baseline="-25000" dirty="0"/>
                  <a:t>b</a:t>
                </a:r>
                <a:r>
                  <a:rPr lang="en-CA" sz="3000" dirty="0" smtClean="0"/>
                  <a:t> </a:t>
                </a:r>
                <a:r>
                  <a:rPr lang="en-CA" sz="3000" dirty="0"/>
                  <a:t>= </a:t>
                </a:r>
                <a:r>
                  <a:rPr lang="en-CA" sz="3000" dirty="0" smtClean="0"/>
                  <a:t>large </a:t>
                </a:r>
                <a:r>
                  <a:rPr lang="en-CA" sz="3000" dirty="0"/>
                  <a:t>= </a:t>
                </a:r>
                <a:r>
                  <a:rPr lang="en-CA" sz="3000" dirty="0" smtClean="0"/>
                  <a:t>high [OH</a:t>
                </a:r>
                <a:r>
                  <a:rPr lang="en-CA" sz="3000" baseline="30000" dirty="0"/>
                  <a:t>-</a:t>
                </a:r>
                <a:r>
                  <a:rPr lang="en-CA" sz="3000" dirty="0" smtClean="0"/>
                  <a:t>] </a:t>
                </a:r>
                <a:r>
                  <a:rPr lang="en-CA" sz="3000" dirty="0"/>
                  <a:t>= </a:t>
                </a:r>
                <a:r>
                  <a:rPr lang="en-CA" sz="3000" dirty="0" smtClean="0"/>
                  <a:t>strong base = pH 11-14</a:t>
                </a:r>
              </a:p>
              <a:p>
                <a:r>
                  <a:rPr lang="en-CA" sz="3000" dirty="0" smtClean="0"/>
                  <a:t>Hydrazine (N</a:t>
                </a:r>
                <a:r>
                  <a:rPr lang="en-CA" sz="3000" baseline="-25000" dirty="0" smtClean="0"/>
                  <a:t>2</a:t>
                </a:r>
                <a:r>
                  <a:rPr lang="en-CA" sz="3000" dirty="0" smtClean="0"/>
                  <a:t>H</a:t>
                </a:r>
                <a:r>
                  <a:rPr lang="en-CA" sz="3000" baseline="-25000" dirty="0" smtClean="0"/>
                  <a:t>4</a:t>
                </a:r>
                <a:r>
                  <a:rPr lang="en-CA" sz="3000" dirty="0" smtClean="0"/>
                  <a:t>)K</a:t>
                </a:r>
                <a:r>
                  <a:rPr lang="en-CA" sz="3000" baseline="-25000" dirty="0" smtClean="0"/>
                  <a:t>b</a:t>
                </a:r>
                <a:r>
                  <a:rPr lang="en-CA" sz="3000" dirty="0" smtClean="0"/>
                  <a:t>= 1.7x10</a:t>
                </a:r>
                <a:r>
                  <a:rPr lang="en-CA" sz="3000" baseline="30000" dirty="0" smtClean="0"/>
                  <a:t>-6</a:t>
                </a:r>
                <a:r>
                  <a:rPr lang="en-CA" sz="3000" dirty="0" smtClean="0"/>
                  <a:t> vs ammonia K</a:t>
                </a:r>
                <a:r>
                  <a:rPr lang="en-CA" sz="3000" baseline="-25000" dirty="0" smtClean="0"/>
                  <a:t>b</a:t>
                </a:r>
                <a:r>
                  <a:rPr lang="en-CA" sz="3000" dirty="0" smtClean="0"/>
                  <a:t> = 1.8x10</a:t>
                </a:r>
                <a:r>
                  <a:rPr lang="en-CA" sz="3000" baseline="30000" dirty="0" smtClean="0"/>
                  <a:t>-5</a:t>
                </a:r>
              </a:p>
              <a:p>
                <a:pPr marL="0" indent="0">
                  <a:buNone/>
                </a:pPr>
                <a:r>
                  <a:rPr lang="en-CA" sz="3000" baseline="30000" dirty="0"/>
                  <a:t>	</a:t>
                </a:r>
                <a:r>
                  <a:rPr lang="en-CA" sz="3000" baseline="30000" dirty="0" smtClean="0">
                    <a:solidFill>
                      <a:srgbClr val="FF0000"/>
                    </a:solidFill>
                  </a:rPr>
                  <a:t>Ammonia is a stronger base!</a:t>
                </a:r>
              </a:p>
              <a:p>
                <a:r>
                  <a:rPr lang="en-CA" sz="3000" dirty="0" smtClean="0">
                    <a:solidFill>
                      <a:schemeClr val="tx1"/>
                    </a:solidFill>
                  </a:rPr>
                  <a:t>Percent dissociation</a:t>
                </a:r>
                <a:endParaRPr lang="en-CA" sz="3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38334" y="1823114"/>
                <a:ext cx="10653665" cy="3777622"/>
              </a:xfrm>
              <a:blipFill>
                <a:blip r:embed="rId2"/>
                <a:stretch>
                  <a:fillRect l="-1201" b="-1613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5898299" y="4881766"/>
                <a:ext cx="3194914" cy="8886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CA" sz="2800" b="0" i="1" smtClean="0">
                        <a:latin typeface="Cambria Math" panose="02040503050406030204" pitchFamily="18" charset="0"/>
                      </a:rPr>
                      <m:t>___%</m:t>
                    </m:r>
                    <m:r>
                      <a:rPr lang="en-CA" sz="28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CA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begChr m:val="["/>
                            <m:endChr m:val="]"/>
                            <m:ctrlPr>
                              <a:rPr lang="en-CA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lang="en-CA" sz="2800" b="0" i="0" smtClean="0">
                                <a:latin typeface="Cambria Math" panose="02040503050406030204" pitchFamily="18" charset="0"/>
                              </a:rPr>
                              <m:t>OH</m:t>
                            </m:r>
                            <m:r>
                              <m:rPr>
                                <m:nor/>
                              </m:rPr>
                              <a:rPr lang="en-CA" sz="2800" b="0" i="0" baseline="30000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</m:e>
                        </m:d>
                      </m:num>
                      <m:den>
                        <m:d>
                          <m:dPr>
                            <m:begChr m:val="["/>
                            <m:endChr m:val="]"/>
                            <m:ctrlPr>
                              <a:rPr lang="en-CA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lang="en-CA" sz="2800" b="0" i="0" smtClean="0">
                                <a:latin typeface="Cambria Math" panose="02040503050406030204" pitchFamily="18" charset="0"/>
                              </a:rPr>
                              <m:t>N</m:t>
                            </m:r>
                            <m:r>
                              <m:rPr>
                                <m:nor/>
                              </m:rPr>
                              <a:rPr lang="en-CA" sz="2800" dirty="0"/>
                              <m:t>H</m:t>
                            </m:r>
                            <m:r>
                              <m:rPr>
                                <m:nor/>
                              </m:rPr>
                              <a:rPr lang="en-CA" sz="2800" baseline="-25000" dirty="0"/>
                              <m:t>3</m:t>
                            </m:r>
                          </m:e>
                        </m:d>
                      </m:den>
                    </m:f>
                  </m:oMath>
                </a14:m>
                <a:r>
                  <a:rPr lang="en-CA" sz="2800" dirty="0" smtClean="0"/>
                  <a:t> x 100</a:t>
                </a:r>
                <a:endParaRPr lang="en-CA" sz="28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8299" y="4881766"/>
                <a:ext cx="3194914" cy="888641"/>
              </a:xfrm>
              <a:prstGeom prst="rect">
                <a:avLst/>
              </a:prstGeom>
              <a:blipFill>
                <a:blip r:embed="rId3"/>
                <a:stretch>
                  <a:fillRect r="-1145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9395903" y="0"/>
            <a:ext cx="24978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4000" b="1" dirty="0">
                <a:solidFill>
                  <a:srgbClr val="C00000"/>
                </a:solidFill>
                <a:latin typeface="Monotype Corsiva" panose="03010101010201010101" pitchFamily="66" charset="0"/>
              </a:rPr>
              <a:t>Please Write</a:t>
            </a:r>
          </a:p>
        </p:txBody>
      </p:sp>
    </p:spTree>
    <p:extLst>
      <p:ext uri="{BB962C8B-B14F-4D97-AF65-F5344CB8AC3E}">
        <p14:creationId xmlns:p14="http://schemas.microsoft.com/office/powerpoint/2010/main" val="1211212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558013" y="187028"/>
            <a:ext cx="8911687" cy="1280890"/>
          </a:xfrm>
        </p:spPr>
        <p:txBody>
          <a:bodyPr/>
          <a:lstStyle/>
          <a:p>
            <a:r>
              <a:rPr lang="en-US" altLang="en-US" b="1" u="sng" dirty="0"/>
              <a:t>Relationship between </a:t>
            </a:r>
            <a:r>
              <a:rPr lang="en-US" altLang="en-US" b="1" u="sng" dirty="0" err="1"/>
              <a:t>Ka</a:t>
            </a:r>
            <a:r>
              <a:rPr lang="en-US" altLang="en-US" b="1" u="sng" dirty="0"/>
              <a:t> &amp; Kb: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58013" y="1183938"/>
            <a:ext cx="8911687" cy="838310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CA" sz="3000" b="1" dirty="0" smtClean="0">
                <a:solidFill>
                  <a:srgbClr val="C00000"/>
                </a:solidFill>
                <a:latin typeface="+mn-lt"/>
              </a:rPr>
              <a:t>CH</a:t>
            </a:r>
            <a:r>
              <a:rPr lang="en-CA" sz="3000" b="1" baseline="-25000" dirty="0" smtClean="0">
                <a:solidFill>
                  <a:srgbClr val="C00000"/>
                </a:solidFill>
                <a:latin typeface="+mn-lt"/>
              </a:rPr>
              <a:t>3</a:t>
            </a:r>
            <a:r>
              <a:rPr lang="en-CA" sz="3000" b="1" dirty="0" smtClean="0">
                <a:solidFill>
                  <a:srgbClr val="C00000"/>
                </a:solidFill>
                <a:latin typeface="+mn-lt"/>
              </a:rPr>
              <a:t>COOH</a:t>
            </a:r>
            <a:r>
              <a:rPr lang="en-CA" sz="3000" b="1" baseline="-25000" dirty="0" smtClean="0">
                <a:solidFill>
                  <a:srgbClr val="C00000"/>
                </a:solidFill>
                <a:latin typeface="+mn-lt"/>
              </a:rPr>
              <a:t>(</a:t>
            </a:r>
            <a:r>
              <a:rPr lang="en-CA" sz="3000" b="1" baseline="-25000" dirty="0" err="1" smtClean="0">
                <a:solidFill>
                  <a:srgbClr val="C00000"/>
                </a:solidFill>
                <a:latin typeface="+mn-lt"/>
              </a:rPr>
              <a:t>aq</a:t>
            </a:r>
            <a:r>
              <a:rPr lang="en-CA" sz="3000" b="1" baseline="-25000" dirty="0" smtClean="0">
                <a:solidFill>
                  <a:srgbClr val="C00000"/>
                </a:solidFill>
                <a:latin typeface="+mn-lt"/>
              </a:rPr>
              <a:t>)</a:t>
            </a:r>
            <a:r>
              <a:rPr lang="en-CA" sz="3000" b="1" dirty="0" smtClean="0">
                <a:solidFill>
                  <a:srgbClr val="C00000"/>
                </a:solidFill>
                <a:latin typeface="+mn-lt"/>
              </a:rPr>
              <a:t> + H</a:t>
            </a:r>
            <a:r>
              <a:rPr lang="en-CA" sz="3000" b="1" baseline="-25000" dirty="0" smtClean="0">
                <a:solidFill>
                  <a:srgbClr val="C00000"/>
                </a:solidFill>
                <a:latin typeface="+mn-lt"/>
              </a:rPr>
              <a:t>2</a:t>
            </a:r>
            <a:r>
              <a:rPr lang="en-CA" sz="3000" b="1" dirty="0" smtClean="0">
                <a:solidFill>
                  <a:srgbClr val="C00000"/>
                </a:solidFill>
                <a:latin typeface="+mn-lt"/>
              </a:rPr>
              <a:t>O </a:t>
            </a:r>
            <a:r>
              <a:rPr lang="en-CA" sz="3000" b="1" dirty="0" smtClean="0">
                <a:solidFill>
                  <a:srgbClr val="C00000"/>
                </a:solidFill>
                <a:latin typeface="+mn-lt"/>
                <a:ea typeface="Cambria Math" panose="02040503050406030204" pitchFamily="18" charset="0"/>
              </a:rPr>
              <a:t>⇄ CH</a:t>
            </a:r>
            <a:r>
              <a:rPr lang="en-CA" sz="3000" b="1" baseline="-25000" dirty="0" smtClean="0">
                <a:solidFill>
                  <a:srgbClr val="C00000"/>
                </a:solidFill>
                <a:latin typeface="+mn-lt"/>
                <a:ea typeface="Cambria Math" panose="02040503050406030204" pitchFamily="18" charset="0"/>
              </a:rPr>
              <a:t>3</a:t>
            </a:r>
            <a:r>
              <a:rPr lang="en-CA" sz="3000" b="1" dirty="0" smtClean="0">
                <a:solidFill>
                  <a:srgbClr val="C00000"/>
                </a:solidFill>
                <a:latin typeface="+mn-lt"/>
                <a:ea typeface="Cambria Math" panose="02040503050406030204" pitchFamily="18" charset="0"/>
              </a:rPr>
              <a:t>COO</a:t>
            </a:r>
            <a:r>
              <a:rPr lang="en-CA" sz="3000" b="1" baseline="30000" dirty="0" smtClean="0">
                <a:solidFill>
                  <a:srgbClr val="C00000"/>
                </a:solidFill>
                <a:latin typeface="+mn-lt"/>
                <a:ea typeface="Cambria Math" panose="02040503050406030204" pitchFamily="18" charset="0"/>
              </a:rPr>
              <a:t>-</a:t>
            </a:r>
            <a:r>
              <a:rPr lang="en-CA" sz="3000" b="1" baseline="-25000" dirty="0" smtClean="0">
                <a:solidFill>
                  <a:srgbClr val="C00000"/>
                </a:solidFill>
              </a:rPr>
              <a:t>(</a:t>
            </a:r>
            <a:r>
              <a:rPr lang="en-CA" sz="3000" b="1" baseline="-25000" dirty="0" err="1" smtClean="0">
                <a:solidFill>
                  <a:srgbClr val="C00000"/>
                </a:solidFill>
              </a:rPr>
              <a:t>aq</a:t>
            </a:r>
            <a:r>
              <a:rPr lang="en-CA" sz="3000" b="1" baseline="-25000" dirty="0" smtClean="0">
                <a:solidFill>
                  <a:srgbClr val="C00000"/>
                </a:solidFill>
              </a:rPr>
              <a:t>)</a:t>
            </a:r>
            <a:r>
              <a:rPr lang="en-CA" sz="3000" b="1" dirty="0" smtClean="0">
                <a:solidFill>
                  <a:srgbClr val="C00000"/>
                </a:solidFill>
                <a:latin typeface="+mn-lt"/>
                <a:ea typeface="Cambria Math" panose="02040503050406030204" pitchFamily="18" charset="0"/>
              </a:rPr>
              <a:t>  +  H</a:t>
            </a:r>
            <a:r>
              <a:rPr lang="en-CA" sz="3000" b="1" baseline="-25000" dirty="0" smtClean="0">
                <a:solidFill>
                  <a:srgbClr val="C00000"/>
                </a:solidFill>
                <a:latin typeface="+mn-lt"/>
                <a:ea typeface="Cambria Math" panose="02040503050406030204" pitchFamily="18" charset="0"/>
              </a:rPr>
              <a:t>3</a:t>
            </a:r>
            <a:r>
              <a:rPr lang="en-CA" sz="3000" b="1" dirty="0" smtClean="0">
                <a:solidFill>
                  <a:srgbClr val="C00000"/>
                </a:solidFill>
                <a:latin typeface="+mn-lt"/>
                <a:ea typeface="Cambria Math" panose="02040503050406030204" pitchFamily="18" charset="0"/>
              </a:rPr>
              <a:t>O</a:t>
            </a:r>
            <a:r>
              <a:rPr lang="en-CA" sz="3000" b="1" baseline="30000" dirty="0" smtClean="0">
                <a:solidFill>
                  <a:srgbClr val="C00000"/>
                </a:solidFill>
                <a:latin typeface="+mn-lt"/>
                <a:ea typeface="Cambria Math" panose="02040503050406030204" pitchFamily="18" charset="0"/>
              </a:rPr>
              <a:t>+</a:t>
            </a:r>
            <a:r>
              <a:rPr lang="en-CA" sz="3000" b="1" baseline="-25000" dirty="0" smtClean="0">
                <a:solidFill>
                  <a:srgbClr val="C00000"/>
                </a:solidFill>
              </a:rPr>
              <a:t>(</a:t>
            </a:r>
            <a:r>
              <a:rPr lang="en-CA" sz="3000" b="1" baseline="-25000" dirty="0" err="1" smtClean="0">
                <a:solidFill>
                  <a:srgbClr val="C00000"/>
                </a:solidFill>
              </a:rPr>
              <a:t>aq</a:t>
            </a:r>
            <a:r>
              <a:rPr lang="en-CA" sz="3000" b="1" baseline="-25000" dirty="0" smtClean="0">
                <a:solidFill>
                  <a:srgbClr val="C00000"/>
                </a:solidFill>
              </a:rPr>
              <a:t>)</a:t>
            </a:r>
            <a:br>
              <a:rPr lang="en-CA" sz="3000" b="1" baseline="-25000" dirty="0" smtClean="0">
                <a:solidFill>
                  <a:srgbClr val="C00000"/>
                </a:solidFill>
              </a:rPr>
            </a:br>
            <a:endParaRPr lang="en-CA" sz="3000" b="1" baseline="300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742502" y="1848538"/>
            <a:ext cx="8911687" cy="76236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CA" sz="3000" b="1" dirty="0" smtClean="0">
                <a:solidFill>
                  <a:srgbClr val="0070C0"/>
                </a:solidFill>
                <a:latin typeface="+mn-lt"/>
              </a:rPr>
              <a:t>CH</a:t>
            </a:r>
            <a:r>
              <a:rPr lang="en-CA" sz="3000" b="1" baseline="-25000" dirty="0" smtClean="0">
                <a:solidFill>
                  <a:srgbClr val="0070C0"/>
                </a:solidFill>
                <a:latin typeface="+mn-lt"/>
              </a:rPr>
              <a:t>3</a:t>
            </a:r>
            <a:r>
              <a:rPr lang="en-CA" sz="3000" b="1" dirty="0" smtClean="0">
                <a:solidFill>
                  <a:srgbClr val="0070C0"/>
                </a:solidFill>
                <a:latin typeface="+mn-lt"/>
              </a:rPr>
              <a:t>COO</a:t>
            </a:r>
            <a:r>
              <a:rPr lang="en-CA" sz="3000" b="1" baseline="30000" dirty="0" smtClean="0">
                <a:solidFill>
                  <a:srgbClr val="0070C0"/>
                </a:solidFill>
                <a:latin typeface="+mn-lt"/>
              </a:rPr>
              <a:t>-</a:t>
            </a:r>
            <a:r>
              <a:rPr lang="en-CA" sz="3000" b="1" baseline="-25000" dirty="0" smtClean="0">
                <a:solidFill>
                  <a:srgbClr val="0070C0"/>
                </a:solidFill>
                <a:latin typeface="+mn-lt"/>
              </a:rPr>
              <a:t>(</a:t>
            </a:r>
            <a:r>
              <a:rPr lang="en-CA" sz="3000" b="1" baseline="-25000" dirty="0" err="1" smtClean="0">
                <a:solidFill>
                  <a:srgbClr val="0070C0"/>
                </a:solidFill>
                <a:latin typeface="+mn-lt"/>
              </a:rPr>
              <a:t>aq</a:t>
            </a:r>
            <a:r>
              <a:rPr lang="en-CA" sz="3000" b="1" baseline="-25000" dirty="0" smtClean="0">
                <a:solidFill>
                  <a:srgbClr val="0070C0"/>
                </a:solidFill>
                <a:latin typeface="+mn-lt"/>
              </a:rPr>
              <a:t>)</a:t>
            </a:r>
            <a:r>
              <a:rPr lang="en-CA" sz="3000" b="1" dirty="0" smtClean="0">
                <a:solidFill>
                  <a:srgbClr val="0070C0"/>
                </a:solidFill>
                <a:latin typeface="+mn-lt"/>
              </a:rPr>
              <a:t> + </a:t>
            </a:r>
            <a:r>
              <a:rPr lang="en-CA" sz="3000" b="1" dirty="0">
                <a:solidFill>
                  <a:srgbClr val="0070C0"/>
                </a:solidFill>
              </a:rPr>
              <a:t>H</a:t>
            </a:r>
            <a:r>
              <a:rPr lang="en-CA" sz="3000" b="1" baseline="-25000" dirty="0">
                <a:solidFill>
                  <a:srgbClr val="0070C0"/>
                </a:solidFill>
              </a:rPr>
              <a:t>2</a:t>
            </a:r>
            <a:r>
              <a:rPr lang="en-CA" sz="3000" b="1" dirty="0">
                <a:solidFill>
                  <a:srgbClr val="0070C0"/>
                </a:solidFill>
              </a:rPr>
              <a:t>O</a:t>
            </a:r>
            <a:r>
              <a:rPr lang="en-CA" sz="3000" b="1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CA" sz="3000" b="1" dirty="0" smtClean="0">
                <a:solidFill>
                  <a:srgbClr val="0070C0"/>
                </a:solidFill>
                <a:latin typeface="+mn-lt"/>
                <a:ea typeface="Cambria Math" panose="02040503050406030204" pitchFamily="18" charset="0"/>
              </a:rPr>
              <a:t>⇄ </a:t>
            </a:r>
            <a:r>
              <a:rPr lang="en-CA" sz="3000" b="1" dirty="0">
                <a:solidFill>
                  <a:srgbClr val="0070C0"/>
                </a:solidFill>
              </a:rPr>
              <a:t>CH</a:t>
            </a:r>
            <a:r>
              <a:rPr lang="en-CA" sz="3000" b="1" baseline="-25000" dirty="0">
                <a:solidFill>
                  <a:srgbClr val="0070C0"/>
                </a:solidFill>
              </a:rPr>
              <a:t>3</a:t>
            </a:r>
            <a:r>
              <a:rPr lang="en-CA" sz="3000" b="1" dirty="0">
                <a:solidFill>
                  <a:srgbClr val="0070C0"/>
                </a:solidFill>
              </a:rPr>
              <a:t>COOH</a:t>
            </a:r>
            <a:r>
              <a:rPr lang="en-CA" sz="3000" b="1" baseline="-25000" dirty="0">
                <a:solidFill>
                  <a:srgbClr val="0070C0"/>
                </a:solidFill>
              </a:rPr>
              <a:t>(</a:t>
            </a:r>
            <a:r>
              <a:rPr lang="en-CA" sz="3000" b="1" baseline="-25000" dirty="0" err="1">
                <a:solidFill>
                  <a:srgbClr val="0070C0"/>
                </a:solidFill>
              </a:rPr>
              <a:t>aq</a:t>
            </a:r>
            <a:r>
              <a:rPr lang="en-CA" sz="3000" b="1" baseline="-25000" dirty="0">
                <a:solidFill>
                  <a:srgbClr val="0070C0"/>
                </a:solidFill>
              </a:rPr>
              <a:t>)</a:t>
            </a:r>
            <a:r>
              <a:rPr lang="en-CA" sz="3000" b="1" dirty="0">
                <a:solidFill>
                  <a:srgbClr val="0070C0"/>
                </a:solidFill>
              </a:rPr>
              <a:t> </a:t>
            </a:r>
            <a:r>
              <a:rPr lang="en-CA" sz="3000" b="1" dirty="0" smtClean="0">
                <a:solidFill>
                  <a:srgbClr val="0070C0"/>
                </a:solidFill>
                <a:latin typeface="+mn-lt"/>
                <a:ea typeface="Cambria Math" panose="02040503050406030204" pitchFamily="18" charset="0"/>
              </a:rPr>
              <a:t>+  OH</a:t>
            </a:r>
            <a:r>
              <a:rPr lang="en-CA" sz="3000" b="1" baseline="30000" dirty="0">
                <a:solidFill>
                  <a:srgbClr val="0070C0"/>
                </a:solidFill>
                <a:latin typeface="+mn-lt"/>
                <a:ea typeface="Cambria Math" panose="02040503050406030204" pitchFamily="18" charset="0"/>
              </a:rPr>
              <a:t>-</a:t>
            </a:r>
            <a:r>
              <a:rPr lang="en-CA" sz="3000" b="1" baseline="-25000" dirty="0" smtClean="0">
                <a:solidFill>
                  <a:srgbClr val="0070C0"/>
                </a:solidFill>
              </a:rPr>
              <a:t>(</a:t>
            </a:r>
            <a:r>
              <a:rPr lang="en-CA" sz="3000" b="1" baseline="-25000" dirty="0" err="1" smtClean="0">
                <a:solidFill>
                  <a:srgbClr val="0070C0"/>
                </a:solidFill>
              </a:rPr>
              <a:t>aq</a:t>
            </a:r>
            <a:r>
              <a:rPr lang="en-CA" sz="3000" b="1" baseline="-25000" dirty="0" smtClean="0">
                <a:solidFill>
                  <a:srgbClr val="0070C0"/>
                </a:solidFill>
              </a:rPr>
              <a:t>)</a:t>
            </a:r>
            <a:br>
              <a:rPr lang="en-CA" sz="3000" b="1" baseline="-25000" dirty="0" smtClean="0">
                <a:solidFill>
                  <a:srgbClr val="0070C0"/>
                </a:solidFill>
              </a:rPr>
            </a:br>
            <a:endParaRPr lang="en-CA" sz="3000" b="1" baseline="30000" dirty="0">
              <a:solidFill>
                <a:srgbClr val="0070C0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724600" y="2717479"/>
                <a:ext cx="4298806" cy="1119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CA" sz="32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CA" sz="32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𝑲</m:t>
                          </m:r>
                        </m:e>
                        <m:sub>
                          <m:r>
                            <a:rPr lang="en-CA" sz="32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sub>
                      </m:sSub>
                      <m:r>
                        <a:rPr lang="en-CA" sz="32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CA" sz="32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["/>
                              <m:endChr m:val="]"/>
                              <m:ctrlPr>
                                <a:rPr lang="en-CA" sz="3200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nor/>
                                </m:rPr>
                                <a:rPr lang="en-CA" sz="3200" b="1" dirty="0">
                                  <a:solidFill>
                                    <a:srgbClr val="C00000"/>
                                  </a:solidFill>
                                  <a:ea typeface="Cambria Math" panose="02040503050406030204" pitchFamily="18" charset="0"/>
                                </a:rPr>
                                <m:t>CH</m:t>
                              </m:r>
                              <m:r>
                                <m:rPr>
                                  <m:nor/>
                                </m:rPr>
                                <a:rPr lang="en-CA" sz="3200" b="1" baseline="-25000" dirty="0">
                                  <a:solidFill>
                                    <a:srgbClr val="C00000"/>
                                  </a:solidFill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>
                                <m:rPr>
                                  <m:nor/>
                                </m:rPr>
                                <a:rPr lang="en-CA" sz="3200" b="1" dirty="0">
                                  <a:solidFill>
                                    <a:srgbClr val="C00000"/>
                                  </a:solidFill>
                                  <a:ea typeface="Cambria Math" panose="02040503050406030204" pitchFamily="18" charset="0"/>
                                </a:rPr>
                                <m:t>COO</m:t>
                              </m:r>
                              <m:r>
                                <m:rPr>
                                  <m:nor/>
                                </m:rPr>
                                <a:rPr lang="en-CA" sz="3200" b="1" baseline="30000" dirty="0">
                                  <a:solidFill>
                                    <a:srgbClr val="C00000"/>
                                  </a:solidFill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</m:e>
                          </m:d>
                          <m:d>
                            <m:dPr>
                              <m:begChr m:val="["/>
                              <m:endChr m:val="]"/>
                              <m:ctrlPr>
                                <a:rPr lang="en-CA" sz="3200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nor/>
                                </m:rPr>
                                <a:rPr lang="en-CA" sz="3200" b="1" dirty="0">
                                  <a:solidFill>
                                    <a:srgbClr val="C00000"/>
                                  </a:solidFill>
                                  <a:ea typeface="Cambria Math" panose="02040503050406030204" pitchFamily="18" charset="0"/>
                                </a:rPr>
                                <m:t>H</m:t>
                              </m:r>
                              <m:r>
                                <m:rPr>
                                  <m:nor/>
                                </m:rPr>
                                <a:rPr lang="en-CA" sz="3200" b="1" baseline="30000" dirty="0">
                                  <a:solidFill>
                                    <a:srgbClr val="C00000"/>
                                  </a:solidFill>
                                  <a:ea typeface="Cambria Math" panose="02040503050406030204" pitchFamily="18" charset="0"/>
                                </a:rPr>
                                <m:t>+</m:t>
                              </m:r>
                            </m:e>
                          </m:d>
                        </m:num>
                        <m:den>
                          <m:d>
                            <m:dPr>
                              <m:begChr m:val="["/>
                              <m:endChr m:val="]"/>
                              <m:ctrlPr>
                                <a:rPr lang="en-CA" sz="3200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nor/>
                                </m:rPr>
                                <a:rPr lang="en-CA" sz="3200" b="1" dirty="0">
                                  <a:solidFill>
                                    <a:srgbClr val="C00000"/>
                                  </a:solidFill>
                                </a:rPr>
                                <m:t>CH</m:t>
                              </m:r>
                              <m:r>
                                <m:rPr>
                                  <m:nor/>
                                </m:rPr>
                                <a:rPr lang="en-CA" sz="3200" b="1" baseline="-25000" dirty="0">
                                  <a:solidFill>
                                    <a:srgbClr val="C00000"/>
                                  </a:solidFill>
                                </a:rPr>
                                <m:t>3</m:t>
                              </m:r>
                              <m:r>
                                <m:rPr>
                                  <m:nor/>
                                </m:rPr>
                                <a:rPr lang="en-CA" sz="3200" b="1" dirty="0">
                                  <a:solidFill>
                                    <a:srgbClr val="C00000"/>
                                  </a:solidFill>
                                </a:rPr>
                                <m:t>COOH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CA" sz="32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600" y="2717479"/>
                <a:ext cx="4298806" cy="11196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5610549" y="2746298"/>
                <a:ext cx="4600875" cy="1119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CA" sz="32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CA" sz="32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𝑲</m:t>
                          </m:r>
                        </m:e>
                        <m:sub>
                          <m:r>
                            <a:rPr lang="en-CA" sz="32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sub>
                      </m:sSub>
                      <m:r>
                        <a:rPr lang="en-CA" sz="32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CA" sz="32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["/>
                              <m:endChr m:val="]"/>
                              <m:ctrlPr>
                                <a:rPr lang="en-CA" sz="32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nor/>
                                </m:rPr>
                                <a:rPr lang="en-CA" sz="3200" b="1" dirty="0">
                                  <a:solidFill>
                                    <a:srgbClr val="0070C0"/>
                                  </a:solidFill>
                                  <a:ea typeface="Cambria Math" panose="02040503050406030204" pitchFamily="18" charset="0"/>
                                </a:rPr>
                                <m:t>CH</m:t>
                              </m:r>
                              <m:r>
                                <m:rPr>
                                  <m:nor/>
                                </m:rPr>
                                <a:rPr lang="en-CA" sz="3200" b="1" baseline="-25000" dirty="0">
                                  <a:solidFill>
                                    <a:srgbClr val="0070C0"/>
                                  </a:solidFill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>
                                <m:rPr>
                                  <m:nor/>
                                </m:rPr>
                                <a:rPr lang="en-CA" sz="3200" b="1" dirty="0">
                                  <a:solidFill>
                                    <a:srgbClr val="0070C0"/>
                                  </a:solidFill>
                                  <a:ea typeface="Cambria Math" panose="02040503050406030204" pitchFamily="18" charset="0"/>
                                </a:rPr>
                                <m:t>COO</m:t>
                              </m:r>
                              <m:r>
                                <m:rPr>
                                  <m:nor/>
                                </m:rPr>
                                <a:rPr lang="en-CA" sz="3200" b="1" i="0" dirty="0" smtClean="0">
                                  <a:solidFill>
                                    <a:srgbClr val="0070C0"/>
                                  </a:solidFill>
                                  <a:ea typeface="Cambria Math" panose="02040503050406030204" pitchFamily="18" charset="0"/>
                                </a:rPr>
                                <m:t>H</m:t>
                              </m:r>
                            </m:e>
                          </m:d>
                          <m:d>
                            <m:dPr>
                              <m:begChr m:val="["/>
                              <m:endChr m:val="]"/>
                              <m:ctrlPr>
                                <a:rPr lang="en-CA" sz="32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nor/>
                                </m:rPr>
                                <a:rPr lang="en-CA" sz="3200" b="1" i="0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O</m:t>
                              </m:r>
                              <m:r>
                                <m:rPr>
                                  <m:nor/>
                                </m:rPr>
                                <a:rPr lang="en-CA" sz="3200" b="1" dirty="0">
                                  <a:solidFill>
                                    <a:srgbClr val="0070C0"/>
                                  </a:solidFill>
                                  <a:ea typeface="Cambria Math" panose="02040503050406030204" pitchFamily="18" charset="0"/>
                                </a:rPr>
                                <m:t>H</m:t>
                              </m:r>
                              <m:r>
                                <m:rPr>
                                  <m:nor/>
                                </m:rPr>
                                <a:rPr lang="en-CA" sz="3200" b="1" i="1" baseline="30000" dirty="0" smtClean="0">
                                  <a:solidFill>
                                    <a:srgbClr val="0070C0"/>
                                  </a:solidFill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</m:e>
                          </m:d>
                        </m:num>
                        <m:den>
                          <m:d>
                            <m:dPr>
                              <m:begChr m:val="["/>
                              <m:endChr m:val="]"/>
                              <m:ctrlPr>
                                <a:rPr lang="en-CA" sz="32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nor/>
                                </m:rPr>
                                <a:rPr lang="en-CA" sz="3200" b="1" dirty="0">
                                  <a:solidFill>
                                    <a:srgbClr val="0070C0"/>
                                  </a:solidFill>
                                </a:rPr>
                                <m:t>CH</m:t>
                              </m:r>
                              <m:r>
                                <m:rPr>
                                  <m:nor/>
                                </m:rPr>
                                <a:rPr lang="en-CA" sz="3200" b="1" baseline="-25000" dirty="0">
                                  <a:solidFill>
                                    <a:srgbClr val="0070C0"/>
                                  </a:solidFill>
                                </a:rPr>
                                <m:t>3</m:t>
                              </m:r>
                              <m:r>
                                <m:rPr>
                                  <m:nor/>
                                </m:rPr>
                                <a:rPr lang="en-CA" sz="3200" b="1" dirty="0">
                                  <a:solidFill>
                                    <a:srgbClr val="0070C0"/>
                                  </a:solidFill>
                                </a:rPr>
                                <m:t>COO</m:t>
                              </m:r>
                              <m:r>
                                <a:rPr lang="en-CA" sz="3200" b="1" i="1" baseline="30000" dirty="0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CA" sz="32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0549" y="2746298"/>
                <a:ext cx="4600875" cy="1119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724600" y="4072907"/>
                <a:ext cx="9019457" cy="10277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CA" sz="32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32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𝑲</m:t>
                        </m:r>
                      </m:e>
                      <m:sub>
                        <m:r>
                          <a:rPr lang="en-CA" sz="32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sub>
                    </m:sSub>
                    <m:r>
                      <a:rPr lang="en-CA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 </m:t>
                    </m:r>
                    <m:sSub>
                      <m:sSubPr>
                        <m:ctrlPr>
                          <a:rPr lang="en-CA" sz="3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3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𝑲</m:t>
                        </m:r>
                      </m:e>
                      <m:sub>
                        <m:r>
                          <a:rPr lang="en-CA" sz="3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𝒃</m:t>
                        </m:r>
                      </m:sub>
                    </m:sSub>
                    <m:r>
                      <a:rPr lang="en-CA" sz="3200" b="1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CA" sz="32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begChr m:val="["/>
                            <m:endChr m:val="]"/>
                            <m:ctrlPr>
                              <a:rPr lang="en-CA" sz="32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lang="en-CA" sz="3200" b="1" dirty="0">
                                <a:solidFill>
                                  <a:srgbClr val="C00000"/>
                                </a:solidFill>
                                <a:ea typeface="Cambria Math" panose="02040503050406030204" pitchFamily="18" charset="0"/>
                              </a:rPr>
                              <m:t>CH</m:t>
                            </m:r>
                            <m:r>
                              <m:rPr>
                                <m:nor/>
                              </m:rPr>
                              <a:rPr lang="en-CA" sz="3200" b="1" baseline="-25000" dirty="0">
                                <a:solidFill>
                                  <a:srgbClr val="C00000"/>
                                </a:solidFill>
                                <a:ea typeface="Cambria Math" panose="02040503050406030204" pitchFamily="18" charset="0"/>
                              </a:rPr>
                              <m:t>3</m:t>
                            </m:r>
                            <m:r>
                              <m:rPr>
                                <m:nor/>
                              </m:rPr>
                              <a:rPr lang="en-CA" sz="3200" b="1" dirty="0">
                                <a:solidFill>
                                  <a:srgbClr val="C00000"/>
                                </a:solidFill>
                                <a:ea typeface="Cambria Math" panose="02040503050406030204" pitchFamily="18" charset="0"/>
                              </a:rPr>
                              <m:t>COO</m:t>
                            </m:r>
                            <m:r>
                              <m:rPr>
                                <m:nor/>
                              </m:rPr>
                              <a:rPr lang="en-CA" sz="3200" b="1" baseline="30000" dirty="0">
                                <a:solidFill>
                                  <a:srgbClr val="C00000"/>
                                </a:solidFill>
                                <a:ea typeface="Cambria Math" panose="02040503050406030204" pitchFamily="18" charset="0"/>
                              </a:rPr>
                              <m:t>−</m:t>
                            </m:r>
                          </m:e>
                        </m:d>
                        <m:d>
                          <m:dPr>
                            <m:begChr m:val="["/>
                            <m:endChr m:val="]"/>
                            <m:ctrlPr>
                              <a:rPr lang="en-CA" sz="32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lang="en-CA" sz="3200" b="1" dirty="0">
                                <a:solidFill>
                                  <a:srgbClr val="C00000"/>
                                </a:solidFill>
                                <a:ea typeface="Cambria Math" panose="02040503050406030204" pitchFamily="18" charset="0"/>
                              </a:rPr>
                              <m:t>H</m:t>
                            </m:r>
                            <m:r>
                              <m:rPr>
                                <m:nor/>
                              </m:rPr>
                              <a:rPr lang="en-CA" sz="3200" b="1" baseline="30000" dirty="0">
                                <a:solidFill>
                                  <a:srgbClr val="C00000"/>
                                </a:solidFill>
                                <a:ea typeface="Cambria Math" panose="02040503050406030204" pitchFamily="18" charset="0"/>
                              </a:rPr>
                              <m:t>+</m:t>
                            </m:r>
                          </m:e>
                        </m:d>
                      </m:num>
                      <m:den>
                        <m:d>
                          <m:dPr>
                            <m:begChr m:val="["/>
                            <m:endChr m:val="]"/>
                            <m:ctrlPr>
                              <a:rPr lang="en-CA" sz="32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lang="en-CA" sz="3200" b="1" dirty="0">
                                <a:solidFill>
                                  <a:srgbClr val="C00000"/>
                                </a:solidFill>
                              </a:rPr>
                              <m:t>CH</m:t>
                            </m:r>
                            <m:r>
                              <m:rPr>
                                <m:nor/>
                              </m:rPr>
                              <a:rPr lang="en-CA" sz="3200" b="1" baseline="-25000" dirty="0">
                                <a:solidFill>
                                  <a:srgbClr val="C00000"/>
                                </a:solidFill>
                              </a:rPr>
                              <m:t>3</m:t>
                            </m:r>
                            <m:r>
                              <m:rPr>
                                <m:nor/>
                              </m:rPr>
                              <a:rPr lang="en-CA" sz="3200" b="1" dirty="0">
                                <a:solidFill>
                                  <a:srgbClr val="C00000"/>
                                </a:solidFill>
                              </a:rPr>
                              <m:t>COOH</m:t>
                            </m:r>
                          </m:e>
                        </m:d>
                      </m:den>
                    </m:f>
                  </m:oMath>
                </a14:m>
                <a:r>
                  <a:rPr lang="en-CA" sz="3200" b="1" dirty="0" smtClean="0"/>
                  <a:t>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CA" sz="3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begChr m:val="["/>
                            <m:endChr m:val="]"/>
                            <m:ctrlPr>
                              <a:rPr lang="en-CA" sz="32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lang="en-CA" sz="3200" b="1" dirty="0">
                                <a:solidFill>
                                  <a:srgbClr val="0070C0"/>
                                </a:solidFill>
                                <a:ea typeface="Cambria Math" panose="02040503050406030204" pitchFamily="18" charset="0"/>
                              </a:rPr>
                              <m:t>CH</m:t>
                            </m:r>
                            <m:r>
                              <m:rPr>
                                <m:nor/>
                              </m:rPr>
                              <a:rPr lang="en-CA" sz="3200" b="1" baseline="-25000" dirty="0">
                                <a:solidFill>
                                  <a:srgbClr val="0070C0"/>
                                </a:solidFill>
                                <a:ea typeface="Cambria Math" panose="02040503050406030204" pitchFamily="18" charset="0"/>
                              </a:rPr>
                              <m:t>3</m:t>
                            </m:r>
                            <m:r>
                              <m:rPr>
                                <m:nor/>
                              </m:rPr>
                              <a:rPr lang="en-CA" sz="3200" b="1" dirty="0">
                                <a:solidFill>
                                  <a:srgbClr val="0070C0"/>
                                </a:solidFill>
                                <a:ea typeface="Cambria Math" panose="02040503050406030204" pitchFamily="18" charset="0"/>
                              </a:rPr>
                              <m:t>COOH</m:t>
                            </m:r>
                          </m:e>
                        </m:d>
                        <m:d>
                          <m:dPr>
                            <m:begChr m:val="["/>
                            <m:endChr m:val="]"/>
                            <m:ctrlPr>
                              <a:rPr lang="en-CA" sz="32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lang="en-CA" sz="3200" b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O</m:t>
                            </m:r>
                            <m:r>
                              <m:rPr>
                                <m:nor/>
                              </m:rPr>
                              <a:rPr lang="en-CA" sz="3200" b="1" dirty="0">
                                <a:solidFill>
                                  <a:srgbClr val="0070C0"/>
                                </a:solidFill>
                                <a:ea typeface="Cambria Math" panose="02040503050406030204" pitchFamily="18" charset="0"/>
                              </a:rPr>
                              <m:t>H</m:t>
                            </m:r>
                            <m:r>
                              <m:rPr>
                                <m:nor/>
                              </m:rPr>
                              <a:rPr lang="en-CA" sz="3200" b="1" i="1" baseline="30000" dirty="0">
                                <a:solidFill>
                                  <a:srgbClr val="0070C0"/>
                                </a:solidFill>
                                <a:ea typeface="Cambria Math" panose="02040503050406030204" pitchFamily="18" charset="0"/>
                              </a:rPr>
                              <m:t>−</m:t>
                            </m:r>
                          </m:e>
                        </m:d>
                      </m:num>
                      <m:den>
                        <m:d>
                          <m:dPr>
                            <m:begChr m:val="["/>
                            <m:endChr m:val="]"/>
                            <m:ctrlPr>
                              <a:rPr lang="en-CA" sz="32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lang="en-CA" sz="3200" b="1" dirty="0" smtClean="0">
                                <a:solidFill>
                                  <a:srgbClr val="0070C0"/>
                                </a:solidFill>
                                <a:ea typeface="Cambria Math" panose="02040503050406030204" pitchFamily="18" charset="0"/>
                              </a:rPr>
                              <m:t>CH</m:t>
                            </m:r>
                            <m:r>
                              <m:rPr>
                                <m:nor/>
                              </m:rPr>
                              <a:rPr lang="en-CA" sz="3200" b="1" baseline="-25000" dirty="0" smtClean="0">
                                <a:solidFill>
                                  <a:srgbClr val="0070C0"/>
                                </a:solidFill>
                                <a:ea typeface="Cambria Math" panose="02040503050406030204" pitchFamily="18" charset="0"/>
                              </a:rPr>
                              <m:t>3</m:t>
                            </m:r>
                            <m:r>
                              <m:rPr>
                                <m:nor/>
                              </m:rPr>
                              <a:rPr lang="en-CA" sz="3200" b="1" dirty="0" smtClean="0">
                                <a:solidFill>
                                  <a:srgbClr val="0070C0"/>
                                </a:solidFill>
                                <a:ea typeface="Cambria Math" panose="02040503050406030204" pitchFamily="18" charset="0"/>
                              </a:rPr>
                              <m:t>COO</m:t>
                            </m:r>
                            <m:r>
                              <m:rPr>
                                <m:nor/>
                              </m:rPr>
                              <a:rPr lang="en-CA" sz="3200" b="1" baseline="30000" dirty="0" smtClean="0">
                                <a:solidFill>
                                  <a:srgbClr val="0070C0"/>
                                </a:solidFill>
                                <a:ea typeface="Cambria Math" panose="02040503050406030204" pitchFamily="18" charset="0"/>
                              </a:rPr>
                              <m:t>−</m:t>
                            </m:r>
                          </m:e>
                        </m:d>
                      </m:den>
                    </m:f>
                  </m:oMath>
                </a14:m>
                <a:endParaRPr lang="en-CA" sz="3200" b="1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600" y="4072907"/>
                <a:ext cx="9019457" cy="102771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/>
          <p:cNvCxnSpPr/>
          <p:nvPr/>
        </p:nvCxnSpPr>
        <p:spPr>
          <a:xfrm flipH="1">
            <a:off x="3064042" y="4072907"/>
            <a:ext cx="1668379" cy="513858"/>
          </a:xfrm>
          <a:prstGeom prst="line">
            <a:avLst/>
          </a:prstGeom>
          <a:ln w="1016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6942221" y="4617318"/>
            <a:ext cx="1668379" cy="513858"/>
          </a:xfrm>
          <a:prstGeom prst="line">
            <a:avLst/>
          </a:prstGeom>
          <a:ln w="1016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3355027" y="4674321"/>
            <a:ext cx="1668379" cy="513858"/>
          </a:xfrm>
          <a:prstGeom prst="line">
            <a:avLst/>
          </a:prstGeom>
          <a:ln w="1016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6404049" y="4050813"/>
            <a:ext cx="1668379" cy="513858"/>
          </a:xfrm>
          <a:prstGeom prst="line">
            <a:avLst/>
          </a:prstGeom>
          <a:ln w="1016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1089627" y="5109082"/>
                <a:ext cx="5543890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CA" sz="32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32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𝑲</m:t>
                        </m:r>
                      </m:e>
                      <m:sub>
                        <m:r>
                          <a:rPr lang="en-CA" sz="32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sub>
                    </m:sSub>
                    <m:r>
                      <a:rPr lang="en-CA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 </m:t>
                    </m:r>
                    <m:sSub>
                      <m:sSubPr>
                        <m:ctrlPr>
                          <a:rPr lang="en-CA" sz="3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3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𝑲</m:t>
                        </m:r>
                      </m:e>
                      <m:sub>
                        <m:r>
                          <a:rPr lang="en-CA" sz="3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𝒃</m:t>
                        </m:r>
                      </m:sub>
                    </m:sSub>
                    <m:r>
                      <a:rPr lang="en-CA" sz="3200" b="1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CA" sz="32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CA" sz="3200" b="1" dirty="0">
                            <a:solidFill>
                              <a:srgbClr val="C00000"/>
                            </a:solidFill>
                            <a:ea typeface="Cambria Math" panose="02040503050406030204" pitchFamily="18" charset="0"/>
                          </a:rPr>
                          <m:t>H</m:t>
                        </m:r>
                        <m:r>
                          <m:rPr>
                            <m:nor/>
                          </m:rPr>
                          <a:rPr lang="en-CA" sz="3200" b="1" baseline="30000" dirty="0">
                            <a:solidFill>
                              <a:srgbClr val="C00000"/>
                            </a:solidFill>
                            <a:ea typeface="Cambria Math" panose="02040503050406030204" pitchFamily="18" charset="0"/>
                          </a:rPr>
                          <m:t>+</m:t>
                        </m:r>
                      </m:e>
                    </m:d>
                    <m:r>
                      <a:rPr lang="en-CA" sz="3200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d>
                      <m:dPr>
                        <m:begChr m:val="["/>
                        <m:endChr m:val="]"/>
                        <m:ctrlPr>
                          <a:rPr lang="en-CA" sz="3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CA" sz="3200" b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O</m:t>
                        </m:r>
                        <m:r>
                          <m:rPr>
                            <m:nor/>
                          </m:rPr>
                          <a:rPr lang="en-CA" sz="3200" b="1" dirty="0">
                            <a:solidFill>
                              <a:srgbClr val="0070C0"/>
                            </a:solidFill>
                            <a:ea typeface="Cambria Math" panose="02040503050406030204" pitchFamily="18" charset="0"/>
                          </a:rPr>
                          <m:t>H</m:t>
                        </m:r>
                        <m:r>
                          <m:rPr>
                            <m:nor/>
                          </m:rPr>
                          <a:rPr lang="en-CA" sz="3200" b="1" i="1" baseline="30000" dirty="0">
                            <a:solidFill>
                              <a:srgbClr val="0070C0"/>
                            </a:solidFill>
                            <a:ea typeface="Cambria Math" panose="02040503050406030204" pitchFamily="18" charset="0"/>
                          </a:rPr>
                          <m:t>−</m:t>
                        </m:r>
                      </m:e>
                    </m:d>
                  </m:oMath>
                </a14:m>
                <a:r>
                  <a:rPr lang="en-CA" sz="3200" dirty="0" smtClean="0"/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3200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CA" sz="3200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sub>
                    </m:sSub>
                  </m:oMath>
                </a14:m>
                <a:endParaRPr lang="en-CA" sz="3200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9627" y="5109082"/>
                <a:ext cx="5543890" cy="584775"/>
              </a:xfrm>
              <a:prstGeom prst="rect">
                <a:avLst/>
              </a:prstGeom>
              <a:blipFill>
                <a:blip r:embed="rId5"/>
                <a:stretch>
                  <a:fillRect t="-13542" b="-33333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4189216" y="5923365"/>
                <a:ext cx="3435043" cy="707886"/>
              </a:xfrm>
              <a:prstGeom prst="rect">
                <a:avLst/>
              </a:prstGeom>
              <a:ln>
                <a:solidFill>
                  <a:srgbClr val="FF3399"/>
                </a:solidFill>
              </a:ln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CA" sz="40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40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𝑲</m:t>
                        </m:r>
                      </m:e>
                      <m:sub>
                        <m:r>
                          <a:rPr lang="en-CA" sz="40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sub>
                    </m:sSub>
                    <m:r>
                      <a:rPr lang="en-CA" sz="4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 </m:t>
                    </m:r>
                    <m:sSub>
                      <m:sSubPr>
                        <m:ctrlPr>
                          <a:rPr lang="en-CA" sz="4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4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𝑲</m:t>
                        </m:r>
                      </m:e>
                      <m:sub>
                        <m:r>
                          <a:rPr lang="en-CA" sz="4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𝒃</m:t>
                        </m:r>
                      </m:sub>
                    </m:sSub>
                    <m:r>
                      <a:rPr lang="en-CA" sz="4000" b="1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CA" sz="4000" dirty="0" smtClean="0"/>
                  <a:t> K</a:t>
                </a:r>
                <a:r>
                  <a:rPr lang="en-CA" sz="4000" baseline="-25000" dirty="0" smtClean="0"/>
                  <a:t>w</a:t>
                </a:r>
                <a:endParaRPr lang="en-CA" sz="4000" baseline="-250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9216" y="5923365"/>
                <a:ext cx="3435043" cy="707886"/>
              </a:xfrm>
              <a:prstGeom prst="rect">
                <a:avLst/>
              </a:prstGeom>
              <a:blipFill>
                <a:blip r:embed="rId6"/>
                <a:stretch>
                  <a:fillRect t="-15254" r="-2473" b="-33898"/>
                </a:stretch>
              </a:blipFill>
              <a:ln>
                <a:solidFill>
                  <a:srgbClr val="FF3399"/>
                </a:solidFill>
              </a:ln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/>
          <p:cNvSpPr/>
          <p:nvPr/>
        </p:nvSpPr>
        <p:spPr>
          <a:xfrm>
            <a:off x="9395903" y="0"/>
            <a:ext cx="24978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4000" b="1" dirty="0">
                <a:solidFill>
                  <a:srgbClr val="C00000"/>
                </a:solidFill>
                <a:latin typeface="Monotype Corsiva" panose="03010101010201010101" pitchFamily="66" charset="0"/>
              </a:rPr>
              <a:t>Please Write</a:t>
            </a:r>
          </a:p>
        </p:txBody>
      </p:sp>
    </p:spTree>
    <p:extLst>
      <p:ext uri="{BB962C8B-B14F-4D97-AF65-F5344CB8AC3E}">
        <p14:creationId xmlns:p14="http://schemas.microsoft.com/office/powerpoint/2010/main" val="457252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5" grpId="0"/>
      <p:bldP spid="23" grpId="0"/>
      <p:bldP spid="1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2759" y="624110"/>
            <a:ext cx="9691854" cy="1280890"/>
          </a:xfrm>
        </p:spPr>
        <p:txBody>
          <a:bodyPr>
            <a:normAutofit/>
          </a:bodyPr>
          <a:lstStyle/>
          <a:p>
            <a:r>
              <a:rPr lang="en-CA" dirty="0" smtClean="0"/>
              <a:t>Ex. 1 Calculate the K</a:t>
            </a:r>
            <a:r>
              <a:rPr lang="en-CA" baseline="-25000" dirty="0" smtClean="0"/>
              <a:t>b</a:t>
            </a:r>
            <a:r>
              <a:rPr lang="en-CA" dirty="0" smtClean="0"/>
              <a:t> for CN</a:t>
            </a:r>
            <a:r>
              <a:rPr lang="en-CA" baseline="30000" dirty="0" smtClean="0"/>
              <a:t>- </a:t>
            </a:r>
            <a:r>
              <a:rPr lang="en-CA" dirty="0" smtClean="0"/>
              <a:t>acting as a base in water, if the </a:t>
            </a:r>
            <a:r>
              <a:rPr lang="en-CA" dirty="0" err="1" smtClean="0"/>
              <a:t>K</a:t>
            </a:r>
            <a:r>
              <a:rPr lang="en-CA" baseline="-25000" dirty="0" err="1" smtClean="0"/>
              <a:t>a</a:t>
            </a:r>
            <a:r>
              <a:rPr lang="en-CA" dirty="0" smtClean="0"/>
              <a:t> of HCN = 4.8 x 10</a:t>
            </a:r>
            <a:r>
              <a:rPr lang="en-CA" baseline="30000" dirty="0" smtClean="0"/>
              <a:t>-10</a:t>
            </a:r>
            <a:r>
              <a:rPr lang="en-CA" dirty="0" smtClean="0"/>
              <a:t>.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CA" sz="3000" dirty="0" smtClean="0">
                    <a:solidFill>
                      <a:schemeClr val="tx1"/>
                    </a:solidFill>
                  </a:rPr>
                  <a:t>K</a:t>
                </a:r>
                <a:r>
                  <a:rPr lang="en-CA" sz="3000" baseline="-25000" dirty="0" smtClean="0">
                    <a:solidFill>
                      <a:schemeClr val="tx1"/>
                    </a:solidFill>
                  </a:rPr>
                  <a:t>a</a:t>
                </a:r>
                <a:r>
                  <a:rPr lang="en-CA" sz="3000" dirty="0" smtClean="0">
                    <a:solidFill>
                      <a:schemeClr val="tx1"/>
                    </a:solidFill>
                  </a:rPr>
                  <a:t> x K</a:t>
                </a:r>
                <a:r>
                  <a:rPr lang="en-CA" sz="3000" baseline="-25000" dirty="0" smtClean="0">
                    <a:solidFill>
                      <a:schemeClr val="tx1"/>
                    </a:solidFill>
                  </a:rPr>
                  <a:t>b</a:t>
                </a:r>
                <a:r>
                  <a:rPr lang="en-CA" sz="3000" dirty="0" smtClean="0">
                    <a:solidFill>
                      <a:schemeClr val="tx1"/>
                    </a:solidFill>
                  </a:rPr>
                  <a:t> = K</a:t>
                </a:r>
                <a:r>
                  <a:rPr lang="en-CA" sz="3000" baseline="-25000" dirty="0" smtClean="0">
                    <a:solidFill>
                      <a:schemeClr val="tx1"/>
                    </a:solidFill>
                  </a:rPr>
                  <a:t>w</a:t>
                </a:r>
              </a:p>
              <a:p>
                <a:pPr marL="0" indent="0">
                  <a:buNone/>
                </a:pPr>
                <a:r>
                  <a:rPr lang="en-CA" sz="3000" dirty="0" smtClean="0">
                    <a:solidFill>
                      <a:schemeClr val="tx1"/>
                    </a:solidFill>
                  </a:rPr>
                  <a:t>K</a:t>
                </a:r>
                <a:r>
                  <a:rPr lang="en-CA" sz="3000" baseline="-25000" dirty="0" smtClean="0">
                    <a:solidFill>
                      <a:schemeClr val="tx1"/>
                    </a:solidFill>
                  </a:rPr>
                  <a:t>b</a:t>
                </a:r>
                <a:r>
                  <a:rPr lang="en-CA" sz="3000" dirty="0" smtClean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CA" sz="3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CA" sz="30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K</m:t>
                        </m:r>
                        <m:r>
                          <m:rPr>
                            <m:sty m:val="p"/>
                          </m:rPr>
                          <a:rPr lang="en-CA" sz="3000" b="0" i="0" baseline="-250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w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CA" sz="30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K</m:t>
                        </m:r>
                        <m:r>
                          <m:rPr>
                            <m:sty m:val="p"/>
                          </m:rPr>
                          <a:rPr lang="en-CA" sz="3000" b="0" i="0" baseline="-250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</m:den>
                    </m:f>
                  </m:oMath>
                </a14:m>
                <a:endParaRPr lang="en-CA" sz="3000" dirty="0" smtClean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en-CA" sz="3000" dirty="0">
                    <a:solidFill>
                      <a:schemeClr val="tx1"/>
                    </a:solidFill>
                  </a:rPr>
                  <a:t>K</a:t>
                </a:r>
                <a:r>
                  <a:rPr lang="en-CA" sz="3000" baseline="-25000" dirty="0">
                    <a:solidFill>
                      <a:schemeClr val="tx1"/>
                    </a:solidFill>
                  </a:rPr>
                  <a:t>b</a:t>
                </a:r>
                <a:r>
                  <a:rPr lang="en-CA" sz="3000" dirty="0">
                    <a:solidFill>
                      <a:schemeClr val="tx1"/>
                    </a:solidFill>
                  </a:rPr>
                  <a:t> </a:t>
                </a:r>
                <a:r>
                  <a:rPr lang="en-CA" sz="3000" dirty="0" smtClean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CA" sz="3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sz="3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CA" sz="3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sSup>
                          <m:sSupPr>
                            <m:ctrlPr>
                              <a:rPr lang="en-CA" sz="3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CA" sz="3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CA" sz="3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−14</m:t>
                            </m:r>
                          </m:sup>
                        </m:sSup>
                      </m:num>
                      <m:den>
                        <m:r>
                          <a:rPr lang="en-CA" sz="3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4.8</m:t>
                        </m:r>
                        <m:r>
                          <a:rPr lang="en-CA" sz="3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sSup>
                          <m:sSupPr>
                            <m:ctrlPr>
                              <a:rPr lang="en-CA" sz="3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CA" sz="3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CA" sz="3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−1</m:t>
                            </m:r>
                            <m:r>
                              <a:rPr lang="en-CA" sz="3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p>
                        </m:sSup>
                      </m:den>
                    </m:f>
                  </m:oMath>
                </a14:m>
                <a:endParaRPr lang="en-CA" sz="3000" dirty="0" smtClean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en-CA" sz="3000" dirty="0" smtClean="0">
                    <a:solidFill>
                      <a:schemeClr val="tx1"/>
                    </a:solidFill>
                  </a:rPr>
                  <a:t>K</a:t>
                </a:r>
                <a:r>
                  <a:rPr lang="en-CA" sz="3000" baseline="-25000" dirty="0" smtClean="0">
                    <a:solidFill>
                      <a:schemeClr val="tx1"/>
                    </a:solidFill>
                  </a:rPr>
                  <a:t>b</a:t>
                </a:r>
                <a:r>
                  <a:rPr lang="en-CA" sz="3000" dirty="0" smtClean="0">
                    <a:solidFill>
                      <a:schemeClr val="tx1"/>
                    </a:solidFill>
                  </a:rPr>
                  <a:t> = 2.08 x 10</a:t>
                </a:r>
                <a:r>
                  <a:rPr lang="en-CA" sz="3000" baseline="30000" dirty="0" smtClean="0">
                    <a:solidFill>
                      <a:schemeClr val="tx1"/>
                    </a:solidFill>
                  </a:rPr>
                  <a:t>-5</a:t>
                </a:r>
                <a:endParaRPr lang="en-CA" sz="3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642" t="-2097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9395903" y="0"/>
            <a:ext cx="24978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4000" b="1" dirty="0">
                <a:solidFill>
                  <a:srgbClr val="C00000"/>
                </a:solidFill>
                <a:latin typeface="Monotype Corsiva" panose="03010101010201010101" pitchFamily="66" charset="0"/>
              </a:rPr>
              <a:t>Please Write</a:t>
            </a:r>
          </a:p>
        </p:txBody>
      </p:sp>
    </p:spTree>
    <p:extLst>
      <p:ext uri="{BB962C8B-B14F-4D97-AF65-F5344CB8AC3E}">
        <p14:creationId xmlns:p14="http://schemas.microsoft.com/office/powerpoint/2010/main" val="4206086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68475" y="212070"/>
            <a:ext cx="10439400" cy="1600200"/>
          </a:xfrm>
        </p:spPr>
        <p:txBody>
          <a:bodyPr>
            <a:normAutofit/>
          </a:bodyPr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2800" dirty="0" smtClean="0">
                <a:solidFill>
                  <a:schemeClr val="tx1"/>
                </a:solidFill>
              </a:rPr>
              <a:t>HCO</a:t>
            </a:r>
            <a:r>
              <a:rPr lang="en-US" altLang="en-US" sz="2800" baseline="-25000" dirty="0" smtClean="0">
                <a:solidFill>
                  <a:schemeClr val="tx1"/>
                </a:solidFill>
              </a:rPr>
              <a:t>3</a:t>
            </a:r>
            <a:r>
              <a:rPr lang="en-US" altLang="en-US" sz="2800" baseline="30000" dirty="0" smtClean="0">
                <a:solidFill>
                  <a:schemeClr val="tx1"/>
                </a:solidFill>
              </a:rPr>
              <a:t>1-</a:t>
            </a:r>
            <a:r>
              <a:rPr lang="en-US" altLang="en-US" sz="2800" dirty="0" smtClean="0">
                <a:solidFill>
                  <a:schemeClr val="tx1"/>
                </a:solidFill>
              </a:rPr>
              <a:t> is amphoteric.  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2800" dirty="0" smtClean="0">
                <a:solidFill>
                  <a:schemeClr val="tx1"/>
                </a:solidFill>
              </a:rPr>
              <a:t>If HCO</a:t>
            </a:r>
            <a:r>
              <a:rPr lang="en-US" altLang="en-US" sz="2800" baseline="-25000" dirty="0" smtClean="0">
                <a:solidFill>
                  <a:schemeClr val="tx1"/>
                </a:solidFill>
              </a:rPr>
              <a:t>3</a:t>
            </a:r>
            <a:r>
              <a:rPr lang="en-US" altLang="en-US" sz="2800" baseline="30000" dirty="0" smtClean="0">
                <a:solidFill>
                  <a:schemeClr val="tx1"/>
                </a:solidFill>
              </a:rPr>
              <a:t>1-</a:t>
            </a:r>
            <a:r>
              <a:rPr lang="en-US" altLang="en-US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>
                <a:solidFill>
                  <a:schemeClr val="tx1"/>
                </a:solidFill>
              </a:rPr>
              <a:t>was placed in water, would the solution be </a:t>
            </a:r>
            <a:r>
              <a:rPr lang="en-US" altLang="en-US" sz="2800" dirty="0" smtClean="0">
                <a:solidFill>
                  <a:schemeClr val="tx1"/>
                </a:solidFill>
              </a:rPr>
              <a:t>acting as an acid or a base?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776855" y="1905000"/>
            <a:ext cx="1022264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dirty="0" smtClean="0"/>
              <a:t>Step 1: Write </a:t>
            </a:r>
            <a:r>
              <a:rPr lang="en-US" altLang="en-US" sz="2800" dirty="0"/>
              <a:t>out the equations </a:t>
            </a:r>
            <a:r>
              <a:rPr lang="en-US" altLang="en-US" sz="2800" dirty="0" smtClean="0"/>
              <a:t>acid </a:t>
            </a:r>
            <a:r>
              <a:rPr lang="en-US" altLang="en-US" sz="2800" dirty="0"/>
              <a:t>&amp; </a:t>
            </a:r>
            <a:r>
              <a:rPr lang="en-US" altLang="en-US" sz="2800" dirty="0" smtClean="0"/>
              <a:t>base </a:t>
            </a:r>
            <a:r>
              <a:rPr lang="en-US" altLang="en-US" sz="2800" dirty="0" err="1" smtClean="0"/>
              <a:t>rxns</a:t>
            </a:r>
            <a:r>
              <a:rPr lang="en-US" altLang="en-US" sz="2800" dirty="0" smtClean="0"/>
              <a:t>:</a:t>
            </a:r>
            <a:endParaRPr lang="en-US" altLang="en-US" sz="2800" dirty="0"/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3048000" y="2469656"/>
            <a:ext cx="5562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dirty="0" smtClean="0"/>
              <a:t>HCO</a:t>
            </a:r>
            <a:r>
              <a:rPr lang="en-US" altLang="en-US" sz="2800" baseline="-25000" dirty="0" smtClean="0"/>
              <a:t>3</a:t>
            </a:r>
            <a:r>
              <a:rPr lang="en-US" altLang="en-US" sz="2800" baseline="30000" dirty="0" smtClean="0"/>
              <a:t>1-</a:t>
            </a:r>
            <a:r>
              <a:rPr lang="en-US" altLang="en-US" sz="2800" dirty="0" smtClean="0"/>
              <a:t> </a:t>
            </a:r>
            <a:r>
              <a:rPr lang="en-US" altLang="en-US" sz="2800" dirty="0"/>
              <a:t>+ H</a:t>
            </a:r>
            <a:r>
              <a:rPr lang="en-US" altLang="en-US" sz="2800" baseline="-25000" dirty="0"/>
              <a:t>2</a:t>
            </a:r>
            <a:r>
              <a:rPr lang="en-US" altLang="en-US" sz="2800" dirty="0"/>
              <a:t>O </a:t>
            </a:r>
            <a:r>
              <a:rPr lang="en-US" altLang="en-US" sz="2800" dirty="0">
                <a:sym typeface="Wingdings" panose="05000000000000000000" pitchFamily="2" charset="2"/>
              </a:rPr>
              <a:t> </a:t>
            </a:r>
            <a:r>
              <a:rPr lang="en-US" altLang="en-US" sz="2800" dirty="0" smtClean="0">
                <a:sym typeface="Wingdings" panose="05000000000000000000" pitchFamily="2" charset="2"/>
              </a:rPr>
              <a:t>CO</a:t>
            </a:r>
            <a:r>
              <a:rPr lang="en-US" altLang="en-US" sz="2800" baseline="-25000" dirty="0" smtClean="0">
                <a:sym typeface="Wingdings" panose="05000000000000000000" pitchFamily="2" charset="2"/>
              </a:rPr>
              <a:t>3</a:t>
            </a:r>
            <a:r>
              <a:rPr lang="en-US" altLang="en-US" sz="2800" baseline="30000" dirty="0" smtClean="0">
                <a:sym typeface="Wingdings" panose="05000000000000000000" pitchFamily="2" charset="2"/>
              </a:rPr>
              <a:t>2-</a:t>
            </a:r>
            <a:r>
              <a:rPr lang="en-US" altLang="en-US" sz="2800" dirty="0" smtClean="0">
                <a:sym typeface="Wingdings" panose="05000000000000000000" pitchFamily="2" charset="2"/>
              </a:rPr>
              <a:t> </a:t>
            </a:r>
            <a:r>
              <a:rPr lang="en-US" altLang="en-US" sz="2800" dirty="0">
                <a:sym typeface="Wingdings" panose="05000000000000000000" pitchFamily="2" charset="2"/>
              </a:rPr>
              <a:t>+ H</a:t>
            </a:r>
            <a:r>
              <a:rPr lang="en-US" altLang="en-US" sz="2800" baseline="-25000" dirty="0">
                <a:sym typeface="Wingdings" panose="05000000000000000000" pitchFamily="2" charset="2"/>
              </a:rPr>
              <a:t>3</a:t>
            </a:r>
            <a:r>
              <a:rPr lang="en-US" altLang="en-US" sz="2800" dirty="0">
                <a:sym typeface="Wingdings" panose="05000000000000000000" pitchFamily="2" charset="2"/>
              </a:rPr>
              <a:t>O</a:t>
            </a:r>
            <a:r>
              <a:rPr lang="en-US" altLang="en-US" sz="2800" baseline="30000" dirty="0">
                <a:sym typeface="Wingdings" panose="05000000000000000000" pitchFamily="2" charset="2"/>
              </a:rPr>
              <a:t>+</a:t>
            </a:r>
            <a:endParaRPr lang="en-US" altLang="en-US" sz="2800" baseline="30000" dirty="0"/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8915400" y="2469656"/>
            <a:ext cx="3276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 err="1">
                <a:solidFill>
                  <a:srgbClr val="FF0066"/>
                </a:solidFill>
              </a:rPr>
              <a:t>Ka</a:t>
            </a:r>
            <a:r>
              <a:rPr lang="en-US" altLang="en-US" sz="2800" b="1" dirty="0">
                <a:solidFill>
                  <a:srgbClr val="FF0066"/>
                </a:solidFill>
              </a:rPr>
              <a:t> = 4.7 x 10</a:t>
            </a:r>
            <a:r>
              <a:rPr lang="en-US" altLang="en-US" sz="2800" b="1" baseline="30000" dirty="0">
                <a:solidFill>
                  <a:srgbClr val="FF0066"/>
                </a:solidFill>
              </a:rPr>
              <a:t>-11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3048000" y="3149642"/>
            <a:ext cx="5562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dirty="0" smtClean="0"/>
              <a:t>HCO</a:t>
            </a:r>
            <a:r>
              <a:rPr lang="en-US" altLang="en-US" sz="2800" baseline="-25000" dirty="0" smtClean="0"/>
              <a:t>3</a:t>
            </a:r>
            <a:r>
              <a:rPr lang="en-US" altLang="en-US" sz="2800" baseline="30000" dirty="0" smtClean="0"/>
              <a:t>1-</a:t>
            </a:r>
            <a:r>
              <a:rPr lang="en-US" altLang="en-US" sz="2800" dirty="0" smtClean="0"/>
              <a:t> </a:t>
            </a:r>
            <a:r>
              <a:rPr lang="en-US" altLang="en-US" sz="2800" dirty="0"/>
              <a:t>+ H</a:t>
            </a:r>
            <a:r>
              <a:rPr lang="en-US" altLang="en-US" sz="2800" baseline="-25000" dirty="0"/>
              <a:t>2</a:t>
            </a:r>
            <a:r>
              <a:rPr lang="en-US" altLang="en-US" sz="2800" dirty="0"/>
              <a:t>O </a:t>
            </a:r>
            <a:r>
              <a:rPr lang="en-US" altLang="en-US" sz="2800" dirty="0">
                <a:sym typeface="Wingdings" panose="05000000000000000000" pitchFamily="2" charset="2"/>
              </a:rPr>
              <a:t> H</a:t>
            </a:r>
            <a:r>
              <a:rPr lang="en-US" altLang="en-US" sz="2800" baseline="-25000" dirty="0">
                <a:sym typeface="Wingdings" panose="05000000000000000000" pitchFamily="2" charset="2"/>
              </a:rPr>
              <a:t>2</a:t>
            </a:r>
            <a:r>
              <a:rPr lang="en-US" altLang="en-US" sz="2800" dirty="0">
                <a:sym typeface="Wingdings" panose="05000000000000000000" pitchFamily="2" charset="2"/>
              </a:rPr>
              <a:t>CO</a:t>
            </a:r>
            <a:r>
              <a:rPr lang="en-US" altLang="en-US" sz="2800" baseline="-25000" dirty="0">
                <a:sym typeface="Wingdings" panose="05000000000000000000" pitchFamily="2" charset="2"/>
              </a:rPr>
              <a:t>3</a:t>
            </a:r>
            <a:r>
              <a:rPr lang="en-US" altLang="en-US" sz="2800" dirty="0">
                <a:sym typeface="Wingdings" panose="05000000000000000000" pitchFamily="2" charset="2"/>
              </a:rPr>
              <a:t> + OH</a:t>
            </a:r>
            <a:r>
              <a:rPr lang="en-US" altLang="en-US" sz="2800" baseline="30000" dirty="0">
                <a:sym typeface="Wingdings" panose="05000000000000000000" pitchFamily="2" charset="2"/>
              </a:rPr>
              <a:t>-</a:t>
            </a:r>
            <a:endParaRPr lang="en-US" altLang="en-US" sz="2800" baseline="30000" dirty="0"/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8722895" y="3131892"/>
            <a:ext cx="3276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>
                <a:solidFill>
                  <a:srgbClr val="2F2FFF"/>
                </a:solidFill>
              </a:rPr>
              <a:t>Kb = ?</a:t>
            </a:r>
            <a:endParaRPr lang="en-US" altLang="en-US" sz="2800" b="1" baseline="30000" dirty="0">
              <a:solidFill>
                <a:srgbClr val="2F2FFF"/>
              </a:solidFill>
            </a:endParaRP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1776855" y="4267201"/>
            <a:ext cx="710044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dirty="0" smtClean="0"/>
              <a:t>Step 2: Calculate </a:t>
            </a:r>
            <a:r>
              <a:rPr lang="en-US" altLang="en-US" sz="2800" dirty="0"/>
              <a:t>Kb &amp; compare to </a:t>
            </a:r>
            <a:r>
              <a:rPr lang="en-US" altLang="en-US" sz="2800" dirty="0" err="1"/>
              <a:t>Ka</a:t>
            </a:r>
            <a:endParaRPr lang="en-US" altLang="en-US" sz="2800" dirty="0"/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3009900" y="4883151"/>
            <a:ext cx="2971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CC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FF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 dirty="0"/>
              <a:t>Kb = 1.0 x 10</a:t>
            </a:r>
            <a:r>
              <a:rPr lang="en-US" altLang="en-US" sz="2800" b="1" baseline="30000" dirty="0"/>
              <a:t>-14</a:t>
            </a:r>
            <a:r>
              <a:rPr lang="en-US" altLang="en-US" sz="2800" b="1" dirty="0"/>
              <a:t>	     	4.7 x 10</a:t>
            </a:r>
            <a:r>
              <a:rPr lang="en-US" altLang="en-US" sz="2800" b="1" baseline="30000" dirty="0"/>
              <a:t>-11</a:t>
            </a:r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>
            <a:off x="3848100" y="5352215"/>
            <a:ext cx="2438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2781300" y="5765099"/>
            <a:ext cx="3048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CC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 dirty="0">
                <a:solidFill>
                  <a:srgbClr val="2F2FFF"/>
                </a:solidFill>
              </a:rPr>
              <a:t>Kb = 2.13 x 10</a:t>
            </a:r>
            <a:r>
              <a:rPr lang="en-US" altLang="en-US" sz="2800" b="1" baseline="30000" dirty="0">
                <a:solidFill>
                  <a:srgbClr val="2F2FFF"/>
                </a:solidFill>
              </a:rPr>
              <a:t>-4</a:t>
            </a:r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9663363" y="3149641"/>
            <a:ext cx="20574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 dirty="0">
                <a:solidFill>
                  <a:srgbClr val="2F2FFF"/>
                </a:solidFill>
              </a:rPr>
              <a:t>2.13 x 10</a:t>
            </a:r>
            <a:r>
              <a:rPr lang="en-US" altLang="en-US" sz="2800" b="1" baseline="30000" dirty="0">
                <a:solidFill>
                  <a:srgbClr val="2F2FFF"/>
                </a:solidFill>
              </a:rPr>
              <a:t>-4</a:t>
            </a:r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7086600" y="5029201"/>
            <a:ext cx="4800600" cy="1015663"/>
          </a:xfrm>
          <a:prstGeom prst="rect">
            <a:avLst/>
          </a:prstGeom>
          <a:noFill/>
          <a:ln w="5715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>
                <a:solidFill>
                  <a:srgbClr val="2F2FFF"/>
                </a:solidFill>
              </a:rPr>
              <a:t>Kb</a:t>
            </a:r>
            <a:r>
              <a:rPr lang="en-US" altLang="en-US" sz="2800"/>
              <a:t> </a:t>
            </a:r>
            <a:r>
              <a:rPr lang="en-US" altLang="en-US" sz="3200" b="1"/>
              <a:t>&gt;</a:t>
            </a:r>
            <a:r>
              <a:rPr lang="en-US" altLang="en-US" sz="2800"/>
              <a:t> </a:t>
            </a:r>
            <a:r>
              <a:rPr lang="en-US" altLang="en-US" sz="2800" b="1">
                <a:solidFill>
                  <a:srgbClr val="FF0066"/>
                </a:solidFill>
              </a:rPr>
              <a:t>Ka</a:t>
            </a:r>
            <a:r>
              <a:rPr lang="en-US" altLang="en-US" sz="2800"/>
              <a:t> Therefore solution is</a:t>
            </a:r>
            <a:r>
              <a:rPr lang="en-US" altLang="en-US" sz="2800" b="1">
                <a:solidFill>
                  <a:srgbClr val="2F2FFF"/>
                </a:solidFill>
              </a:rPr>
              <a:t> BASIC</a:t>
            </a:r>
          </a:p>
        </p:txBody>
      </p:sp>
      <p:sp>
        <p:nvSpPr>
          <p:cNvPr id="16402" name="Rectangle 18"/>
          <p:cNvSpPr>
            <a:spLocks noChangeArrowheads="1"/>
          </p:cNvSpPr>
          <p:nvPr/>
        </p:nvSpPr>
        <p:spPr bwMode="auto">
          <a:xfrm>
            <a:off x="6333671" y="2465060"/>
            <a:ext cx="2209800" cy="533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6403" name="Rectangle 19"/>
          <p:cNvSpPr>
            <a:spLocks noChangeArrowheads="1"/>
          </p:cNvSpPr>
          <p:nvPr/>
        </p:nvSpPr>
        <p:spPr bwMode="auto">
          <a:xfrm>
            <a:off x="6333671" y="3227548"/>
            <a:ext cx="2209800" cy="533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7" name="Rectangle 16"/>
          <p:cNvSpPr/>
          <p:nvPr/>
        </p:nvSpPr>
        <p:spPr>
          <a:xfrm>
            <a:off x="9443163" y="-62581"/>
            <a:ext cx="24978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4000" b="1" dirty="0">
                <a:solidFill>
                  <a:srgbClr val="C00000"/>
                </a:solidFill>
                <a:latin typeface="Monotype Corsiva" panose="03010101010201010101" pitchFamily="66" charset="0"/>
              </a:rPr>
              <a:t>Please Write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46742" y="707886"/>
            <a:ext cx="11169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 smtClean="0"/>
              <a:t>Ex. 2.</a:t>
            </a:r>
            <a:endParaRPr lang="en-CA" sz="2800" b="1" dirty="0"/>
          </a:p>
        </p:txBody>
      </p:sp>
    </p:spTree>
    <p:extLst>
      <p:ext uri="{BB962C8B-B14F-4D97-AF65-F5344CB8AC3E}">
        <p14:creationId xmlns:p14="http://schemas.microsoft.com/office/powerpoint/2010/main" val="2737203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 tmFilter="0,0; .5, 1; 1, 1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  <p:bldP spid="16390" grpId="0"/>
      <p:bldP spid="16391" grpId="0"/>
      <p:bldP spid="16392" grpId="0"/>
      <p:bldP spid="16393" grpId="0"/>
      <p:bldP spid="16394" grpId="0"/>
      <p:bldP spid="16396" grpId="0"/>
      <p:bldP spid="16397" grpId="0"/>
      <p:bldP spid="16399" grpId="0"/>
      <p:bldP spid="16400" grpId="0" animBg="1"/>
      <p:bldP spid="1640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3097" y="0"/>
            <a:ext cx="8911687" cy="1280890"/>
          </a:xfrm>
        </p:spPr>
        <p:txBody>
          <a:bodyPr/>
          <a:lstStyle/>
          <a:p>
            <a:r>
              <a:rPr lang="en-CA" b="1" u="sng" dirty="0" smtClean="0"/>
              <a:t>Naming acids:</a:t>
            </a:r>
            <a:endParaRPr lang="en-CA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7726" y="683988"/>
            <a:ext cx="10604274" cy="6174012"/>
          </a:xfrm>
        </p:spPr>
        <p:txBody>
          <a:bodyPr>
            <a:normAutofit fontScale="92500" lnSpcReduction="20000"/>
          </a:bodyPr>
          <a:lstStyle/>
          <a:p>
            <a:r>
              <a:rPr lang="en-CA" sz="3000" dirty="0" err="1" smtClean="0"/>
              <a:t>Arrhenious</a:t>
            </a:r>
            <a:r>
              <a:rPr lang="en-CA" sz="3000" dirty="0" smtClean="0"/>
              <a:t> developed a naming method that indicates the # of ionization hydrogen.</a:t>
            </a:r>
          </a:p>
          <a:p>
            <a:pPr lvl="1"/>
            <a:r>
              <a:rPr lang="en-CA" sz="2800" dirty="0" err="1" smtClean="0"/>
              <a:t>Monoprotic</a:t>
            </a:r>
            <a:r>
              <a:rPr lang="en-CA" sz="2800" dirty="0" smtClean="0"/>
              <a:t>   	</a:t>
            </a:r>
            <a:r>
              <a:rPr lang="en-CA" sz="2800" dirty="0" err="1" smtClean="0"/>
              <a:t>HCl</a:t>
            </a:r>
            <a:r>
              <a:rPr lang="en-CA" sz="2800" dirty="0" smtClean="0"/>
              <a:t> 	</a:t>
            </a:r>
            <a:r>
              <a:rPr lang="en-CA" sz="2800" dirty="0" smtClean="0">
                <a:sym typeface="Wingdings" panose="05000000000000000000" pitchFamily="2" charset="2"/>
              </a:rPr>
              <a:t>  H</a:t>
            </a:r>
            <a:r>
              <a:rPr lang="en-CA" sz="2800" baseline="30000" dirty="0" smtClean="0">
                <a:sym typeface="Wingdings" panose="05000000000000000000" pitchFamily="2" charset="2"/>
              </a:rPr>
              <a:t>+</a:t>
            </a:r>
            <a:r>
              <a:rPr lang="en-CA" sz="2800" dirty="0" smtClean="0">
                <a:sym typeface="Wingdings" panose="05000000000000000000" pitchFamily="2" charset="2"/>
              </a:rPr>
              <a:t>  + Cl</a:t>
            </a:r>
            <a:r>
              <a:rPr lang="en-CA" sz="2800" baseline="30000" dirty="0" smtClean="0">
                <a:sym typeface="Wingdings" panose="05000000000000000000" pitchFamily="2" charset="2"/>
              </a:rPr>
              <a:t>-</a:t>
            </a:r>
          </a:p>
          <a:p>
            <a:pPr lvl="1"/>
            <a:r>
              <a:rPr lang="en-CA" sz="2800" dirty="0" smtClean="0">
                <a:sym typeface="Wingdings" panose="05000000000000000000" pitchFamily="2" charset="2"/>
              </a:rPr>
              <a:t>Diprotic			H</a:t>
            </a:r>
            <a:r>
              <a:rPr lang="en-CA" sz="2800" baseline="-25000" dirty="0" smtClean="0">
                <a:sym typeface="Wingdings" panose="05000000000000000000" pitchFamily="2" charset="2"/>
              </a:rPr>
              <a:t>2</a:t>
            </a:r>
            <a:r>
              <a:rPr lang="en-CA" sz="2800" dirty="0" smtClean="0">
                <a:sym typeface="Wingdings" panose="05000000000000000000" pitchFamily="2" charset="2"/>
              </a:rPr>
              <a:t>SO</a:t>
            </a:r>
            <a:r>
              <a:rPr lang="en-CA" sz="2800" baseline="-25000" dirty="0" smtClean="0">
                <a:sym typeface="Wingdings" panose="05000000000000000000" pitchFamily="2" charset="2"/>
              </a:rPr>
              <a:t>4 </a:t>
            </a:r>
            <a:r>
              <a:rPr lang="en-CA" sz="2800" dirty="0" smtClean="0">
                <a:sym typeface="Wingdings" panose="05000000000000000000" pitchFamily="2" charset="2"/>
              </a:rPr>
              <a:t>  2H</a:t>
            </a:r>
            <a:r>
              <a:rPr lang="en-CA" sz="2800" baseline="30000" dirty="0" smtClean="0">
                <a:sym typeface="Wingdings" panose="05000000000000000000" pitchFamily="2" charset="2"/>
              </a:rPr>
              <a:t>+</a:t>
            </a:r>
            <a:r>
              <a:rPr lang="en-CA" sz="2800" dirty="0" smtClean="0">
                <a:sym typeface="Wingdings" panose="05000000000000000000" pitchFamily="2" charset="2"/>
              </a:rPr>
              <a:t>   +  SO</a:t>
            </a:r>
            <a:r>
              <a:rPr lang="en-CA" sz="2800" baseline="-25000" dirty="0" smtClean="0">
                <a:sym typeface="Wingdings" panose="05000000000000000000" pitchFamily="2" charset="2"/>
              </a:rPr>
              <a:t>4</a:t>
            </a:r>
            <a:r>
              <a:rPr lang="en-CA" sz="2800" baseline="30000" dirty="0" smtClean="0">
                <a:sym typeface="Wingdings" panose="05000000000000000000" pitchFamily="2" charset="2"/>
              </a:rPr>
              <a:t>2-</a:t>
            </a:r>
          </a:p>
          <a:p>
            <a:pPr lvl="1"/>
            <a:r>
              <a:rPr lang="en-CA" sz="2800" dirty="0" err="1" smtClean="0">
                <a:sym typeface="Wingdings" panose="05000000000000000000" pitchFamily="2" charset="2"/>
              </a:rPr>
              <a:t>Triprotic</a:t>
            </a:r>
            <a:r>
              <a:rPr lang="en-CA" sz="2800" dirty="0" smtClean="0">
                <a:sym typeface="Wingdings" panose="05000000000000000000" pitchFamily="2" charset="2"/>
              </a:rPr>
              <a:t>			H</a:t>
            </a:r>
            <a:r>
              <a:rPr lang="en-CA" sz="2800" baseline="-25000" dirty="0" smtClean="0">
                <a:sym typeface="Wingdings" panose="05000000000000000000" pitchFamily="2" charset="2"/>
              </a:rPr>
              <a:t>3</a:t>
            </a:r>
            <a:r>
              <a:rPr lang="en-CA" sz="2800" dirty="0" smtClean="0">
                <a:sym typeface="Wingdings" panose="05000000000000000000" pitchFamily="2" charset="2"/>
              </a:rPr>
              <a:t>PO</a:t>
            </a:r>
            <a:r>
              <a:rPr lang="en-CA" sz="2800" baseline="-25000" dirty="0" smtClean="0">
                <a:sym typeface="Wingdings" panose="05000000000000000000" pitchFamily="2" charset="2"/>
              </a:rPr>
              <a:t>4</a:t>
            </a:r>
            <a:r>
              <a:rPr lang="en-CA" sz="2800" dirty="0" smtClean="0">
                <a:sym typeface="Wingdings" panose="05000000000000000000" pitchFamily="2" charset="2"/>
              </a:rPr>
              <a:t>  3H</a:t>
            </a:r>
            <a:r>
              <a:rPr lang="en-CA" sz="2800" baseline="30000" dirty="0">
                <a:sym typeface="Wingdings" panose="05000000000000000000" pitchFamily="2" charset="2"/>
              </a:rPr>
              <a:t>+</a:t>
            </a:r>
            <a:r>
              <a:rPr lang="en-CA" sz="2800" dirty="0">
                <a:sym typeface="Wingdings" panose="05000000000000000000" pitchFamily="2" charset="2"/>
              </a:rPr>
              <a:t>   +  </a:t>
            </a:r>
            <a:r>
              <a:rPr lang="en-CA" sz="2800" dirty="0" smtClean="0">
                <a:sym typeface="Wingdings" panose="05000000000000000000" pitchFamily="2" charset="2"/>
              </a:rPr>
              <a:t>PO</a:t>
            </a:r>
            <a:r>
              <a:rPr lang="en-CA" sz="2800" baseline="-25000" dirty="0" smtClean="0">
                <a:sym typeface="Wingdings" panose="05000000000000000000" pitchFamily="2" charset="2"/>
              </a:rPr>
              <a:t>4</a:t>
            </a:r>
            <a:r>
              <a:rPr lang="en-CA" sz="2800" baseline="30000" dirty="0" smtClean="0">
                <a:sym typeface="Wingdings" panose="05000000000000000000" pitchFamily="2" charset="2"/>
              </a:rPr>
              <a:t>3-</a:t>
            </a:r>
          </a:p>
          <a:p>
            <a:pPr marL="457200" lvl="1" indent="0">
              <a:buNone/>
            </a:pPr>
            <a:endParaRPr lang="en-CA" sz="1100" baseline="30000" dirty="0">
              <a:sym typeface="Wingdings" panose="05000000000000000000" pitchFamily="2" charset="2"/>
            </a:endParaRPr>
          </a:p>
          <a:p>
            <a:pPr>
              <a:spcBef>
                <a:spcPts val="1200"/>
              </a:spcBef>
            </a:pPr>
            <a:r>
              <a:rPr lang="en-CA" sz="3000" dirty="0" smtClean="0"/>
              <a:t>Rules:</a:t>
            </a:r>
          </a:p>
          <a:p>
            <a:pPr lvl="1">
              <a:spcAft>
                <a:spcPts val="600"/>
              </a:spcAft>
            </a:pPr>
            <a:r>
              <a:rPr lang="en-CA" sz="2800" dirty="0" smtClean="0"/>
              <a:t>H bonded with _____ide </a:t>
            </a:r>
            <a:r>
              <a:rPr lang="en-CA" sz="2800" dirty="0" smtClean="0">
                <a:sym typeface="Wingdings" panose="05000000000000000000" pitchFamily="2" charset="2"/>
              </a:rPr>
              <a:t> hydro___</a:t>
            </a:r>
            <a:r>
              <a:rPr lang="en-CA" sz="2800" dirty="0" err="1" smtClean="0">
                <a:sym typeface="Wingdings" panose="05000000000000000000" pitchFamily="2" charset="2"/>
              </a:rPr>
              <a:t>ic</a:t>
            </a:r>
            <a:r>
              <a:rPr lang="en-CA" sz="2800" dirty="0" smtClean="0">
                <a:sym typeface="Wingdings" panose="05000000000000000000" pitchFamily="2" charset="2"/>
              </a:rPr>
              <a:t> acid.</a:t>
            </a:r>
          </a:p>
          <a:p>
            <a:pPr lvl="2">
              <a:spcAft>
                <a:spcPts val="600"/>
              </a:spcAft>
            </a:pPr>
            <a:r>
              <a:rPr lang="en-CA" sz="2600" dirty="0" smtClean="0">
                <a:sym typeface="Wingdings" panose="05000000000000000000" pitchFamily="2" charset="2"/>
              </a:rPr>
              <a:t>Hydrogen chloride  hydrochloric acid (</a:t>
            </a:r>
            <a:r>
              <a:rPr lang="en-CA" sz="2600" dirty="0" err="1" smtClean="0">
                <a:sym typeface="Wingdings" panose="05000000000000000000" pitchFamily="2" charset="2"/>
              </a:rPr>
              <a:t>HCl</a:t>
            </a:r>
            <a:r>
              <a:rPr lang="en-CA" sz="2600" dirty="0" smtClean="0">
                <a:sym typeface="Wingdings" panose="05000000000000000000" pitchFamily="2" charset="2"/>
              </a:rPr>
              <a:t>)</a:t>
            </a:r>
          </a:p>
          <a:p>
            <a:pPr lvl="1">
              <a:spcAft>
                <a:spcPts val="600"/>
              </a:spcAft>
            </a:pPr>
            <a:r>
              <a:rPr lang="en-CA" sz="2800" dirty="0"/>
              <a:t>H bonded with </a:t>
            </a:r>
            <a:r>
              <a:rPr lang="en-CA" sz="2800" dirty="0" smtClean="0"/>
              <a:t>_____ate </a:t>
            </a:r>
            <a:r>
              <a:rPr lang="en-CA" sz="2800" dirty="0">
                <a:sym typeface="Wingdings" panose="05000000000000000000" pitchFamily="2" charset="2"/>
              </a:rPr>
              <a:t> </a:t>
            </a:r>
            <a:r>
              <a:rPr lang="en-CA" sz="2800" dirty="0" smtClean="0">
                <a:sym typeface="Wingdings" panose="05000000000000000000" pitchFamily="2" charset="2"/>
              </a:rPr>
              <a:t>___</a:t>
            </a:r>
            <a:r>
              <a:rPr lang="en-CA" sz="2800" dirty="0" err="1">
                <a:sym typeface="Wingdings" panose="05000000000000000000" pitchFamily="2" charset="2"/>
              </a:rPr>
              <a:t>ic</a:t>
            </a:r>
            <a:r>
              <a:rPr lang="en-CA" sz="2800" dirty="0">
                <a:sym typeface="Wingdings" panose="05000000000000000000" pitchFamily="2" charset="2"/>
              </a:rPr>
              <a:t> acid</a:t>
            </a:r>
            <a:r>
              <a:rPr lang="en-CA" sz="2800" dirty="0" smtClean="0">
                <a:sym typeface="Wingdings" panose="05000000000000000000" pitchFamily="2" charset="2"/>
              </a:rPr>
              <a:t>.</a:t>
            </a:r>
          </a:p>
          <a:p>
            <a:pPr lvl="2">
              <a:spcAft>
                <a:spcPts val="600"/>
              </a:spcAft>
            </a:pPr>
            <a:r>
              <a:rPr lang="en-CA" sz="2600" dirty="0" smtClean="0">
                <a:sym typeface="Wingdings" panose="05000000000000000000" pitchFamily="2" charset="2"/>
              </a:rPr>
              <a:t>Hydrogen sulphate  sulphuric acid (</a:t>
            </a:r>
            <a:r>
              <a:rPr lang="en-CA" sz="2400" dirty="0" smtClean="0">
                <a:sym typeface="Wingdings" panose="05000000000000000000" pitchFamily="2" charset="2"/>
              </a:rPr>
              <a:t>H</a:t>
            </a:r>
            <a:r>
              <a:rPr lang="en-CA" sz="2400" baseline="-25000" dirty="0" smtClean="0">
                <a:sym typeface="Wingdings" panose="05000000000000000000" pitchFamily="2" charset="2"/>
              </a:rPr>
              <a:t>2</a:t>
            </a:r>
            <a:r>
              <a:rPr lang="en-CA" sz="2400" dirty="0" smtClean="0">
                <a:sym typeface="Wingdings" panose="05000000000000000000" pitchFamily="2" charset="2"/>
              </a:rPr>
              <a:t>SO</a:t>
            </a:r>
            <a:r>
              <a:rPr lang="en-CA" sz="2400" baseline="-25000" dirty="0" smtClean="0">
                <a:sym typeface="Wingdings" panose="05000000000000000000" pitchFamily="2" charset="2"/>
              </a:rPr>
              <a:t>4</a:t>
            </a:r>
            <a:r>
              <a:rPr lang="en-CA" sz="2400" dirty="0" smtClean="0">
                <a:sym typeface="Wingdings" panose="05000000000000000000" pitchFamily="2" charset="2"/>
              </a:rPr>
              <a:t>)</a:t>
            </a:r>
            <a:endParaRPr lang="en-CA" sz="2600" dirty="0" smtClean="0">
              <a:sym typeface="Wingdings" panose="05000000000000000000" pitchFamily="2" charset="2"/>
            </a:endParaRPr>
          </a:p>
          <a:p>
            <a:pPr lvl="1">
              <a:spcAft>
                <a:spcPts val="600"/>
              </a:spcAft>
            </a:pPr>
            <a:r>
              <a:rPr lang="en-CA" sz="2800" dirty="0"/>
              <a:t>H bonded with _____</a:t>
            </a:r>
            <a:r>
              <a:rPr lang="en-CA" sz="2800" dirty="0" err="1" smtClean="0"/>
              <a:t>ite</a:t>
            </a:r>
            <a:r>
              <a:rPr lang="en-CA" sz="2800" dirty="0" smtClean="0"/>
              <a:t> </a:t>
            </a:r>
            <a:r>
              <a:rPr lang="en-CA" sz="2800" dirty="0">
                <a:sym typeface="Wingdings" panose="05000000000000000000" pitchFamily="2" charset="2"/>
              </a:rPr>
              <a:t> </a:t>
            </a:r>
            <a:r>
              <a:rPr lang="en-CA" sz="2800" dirty="0" smtClean="0">
                <a:sym typeface="Wingdings" panose="05000000000000000000" pitchFamily="2" charset="2"/>
              </a:rPr>
              <a:t>___</a:t>
            </a:r>
            <a:r>
              <a:rPr lang="en-CA" sz="2800" dirty="0" err="1" smtClean="0">
                <a:sym typeface="Wingdings" panose="05000000000000000000" pitchFamily="2" charset="2"/>
              </a:rPr>
              <a:t>ous</a:t>
            </a:r>
            <a:r>
              <a:rPr lang="en-CA" sz="2800" dirty="0" smtClean="0">
                <a:sym typeface="Wingdings" panose="05000000000000000000" pitchFamily="2" charset="2"/>
              </a:rPr>
              <a:t> </a:t>
            </a:r>
            <a:r>
              <a:rPr lang="en-CA" sz="2800" dirty="0">
                <a:sym typeface="Wingdings" panose="05000000000000000000" pitchFamily="2" charset="2"/>
              </a:rPr>
              <a:t>acid</a:t>
            </a:r>
            <a:r>
              <a:rPr lang="en-CA" sz="2800" dirty="0" smtClean="0">
                <a:sym typeface="Wingdings" panose="05000000000000000000" pitchFamily="2" charset="2"/>
              </a:rPr>
              <a:t>.</a:t>
            </a:r>
          </a:p>
          <a:p>
            <a:pPr lvl="2">
              <a:spcAft>
                <a:spcPts val="600"/>
              </a:spcAft>
            </a:pPr>
            <a:r>
              <a:rPr lang="en-CA" sz="2600" dirty="0">
                <a:sym typeface="Wingdings" panose="05000000000000000000" pitchFamily="2" charset="2"/>
              </a:rPr>
              <a:t>Hydrogen </a:t>
            </a:r>
            <a:r>
              <a:rPr lang="en-CA" sz="2600" dirty="0" smtClean="0">
                <a:sym typeface="Wingdings" panose="05000000000000000000" pitchFamily="2" charset="2"/>
              </a:rPr>
              <a:t>sulphite </a:t>
            </a:r>
            <a:r>
              <a:rPr lang="en-CA" sz="2600" dirty="0">
                <a:sym typeface="Wingdings" panose="05000000000000000000" pitchFamily="2" charset="2"/>
              </a:rPr>
              <a:t> </a:t>
            </a:r>
            <a:r>
              <a:rPr lang="en-CA" sz="2600" dirty="0" smtClean="0">
                <a:sym typeface="Wingdings" panose="05000000000000000000" pitchFamily="2" charset="2"/>
              </a:rPr>
              <a:t>sulphurous acid</a:t>
            </a:r>
            <a:r>
              <a:rPr lang="en-CA" sz="3200" dirty="0" smtClean="0">
                <a:sym typeface="Wingdings" panose="05000000000000000000" pitchFamily="2" charset="2"/>
              </a:rPr>
              <a:t> </a:t>
            </a:r>
            <a:r>
              <a:rPr lang="en-CA" sz="3200" dirty="0">
                <a:sym typeface="Wingdings" panose="05000000000000000000" pitchFamily="2" charset="2"/>
              </a:rPr>
              <a:t>(</a:t>
            </a:r>
            <a:r>
              <a:rPr lang="en-CA" sz="2800" dirty="0" smtClean="0">
                <a:sym typeface="Wingdings" panose="05000000000000000000" pitchFamily="2" charset="2"/>
              </a:rPr>
              <a:t>H</a:t>
            </a:r>
            <a:r>
              <a:rPr lang="en-CA" sz="2800" baseline="-25000" dirty="0" smtClean="0">
                <a:sym typeface="Wingdings" panose="05000000000000000000" pitchFamily="2" charset="2"/>
              </a:rPr>
              <a:t>2</a:t>
            </a:r>
            <a:r>
              <a:rPr lang="en-CA" sz="2800" dirty="0" smtClean="0">
                <a:sym typeface="Wingdings" panose="05000000000000000000" pitchFamily="2" charset="2"/>
              </a:rPr>
              <a:t>SO</a:t>
            </a:r>
            <a:r>
              <a:rPr lang="en-CA" sz="2800" baseline="-25000" dirty="0" smtClean="0">
                <a:sym typeface="Wingdings" panose="05000000000000000000" pitchFamily="2" charset="2"/>
              </a:rPr>
              <a:t>3</a:t>
            </a:r>
            <a:r>
              <a:rPr lang="en-CA" sz="2800" dirty="0" smtClean="0">
                <a:sym typeface="Wingdings" panose="05000000000000000000" pitchFamily="2" charset="2"/>
              </a:rPr>
              <a:t>)</a:t>
            </a:r>
            <a:endParaRPr lang="en-CA" sz="2800" dirty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en-CA" sz="2800" dirty="0">
              <a:sym typeface="Wingdings" panose="05000000000000000000" pitchFamily="2" charset="2"/>
            </a:endParaRPr>
          </a:p>
          <a:p>
            <a:pPr lvl="1"/>
            <a:endParaRPr lang="en-CA" sz="2800" dirty="0"/>
          </a:p>
        </p:txBody>
      </p:sp>
      <p:sp>
        <p:nvSpPr>
          <p:cNvPr id="4" name="Rectangle 3"/>
          <p:cNvSpPr/>
          <p:nvPr/>
        </p:nvSpPr>
        <p:spPr>
          <a:xfrm>
            <a:off x="9548303" y="152400"/>
            <a:ext cx="24978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4000" b="1" dirty="0">
                <a:solidFill>
                  <a:srgbClr val="C00000"/>
                </a:solidFill>
                <a:latin typeface="Monotype Corsiva" panose="03010101010201010101" pitchFamily="66" charset="0"/>
              </a:rPr>
              <a:t>Please Write</a:t>
            </a:r>
          </a:p>
        </p:txBody>
      </p:sp>
    </p:spTree>
    <p:extLst>
      <p:ext uri="{BB962C8B-B14F-4D97-AF65-F5344CB8AC3E}">
        <p14:creationId xmlns:p14="http://schemas.microsoft.com/office/powerpoint/2010/main" val="1207932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84864" y="0"/>
            <a:ext cx="8911687" cy="1280890"/>
          </a:xfrm>
        </p:spPr>
        <p:txBody>
          <a:bodyPr/>
          <a:lstStyle/>
          <a:p>
            <a:r>
              <a:rPr lang="en-US" altLang="en-US" b="1" u="sng" dirty="0">
                <a:solidFill>
                  <a:schemeClr val="tx1"/>
                </a:solidFill>
              </a:rPr>
              <a:t>Definitions of Acids &amp; Bases: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84864" y="640445"/>
            <a:ext cx="10389422" cy="377762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en-US" sz="3200" b="1" u="sng" dirty="0">
                <a:solidFill>
                  <a:schemeClr val="tx2"/>
                </a:solidFill>
              </a:rPr>
              <a:t>Arrhenius Acids &amp; Bases</a:t>
            </a:r>
            <a:r>
              <a:rPr lang="en-US" altLang="en-US" sz="3200" b="1" u="sng" dirty="0" smtClean="0">
                <a:solidFill>
                  <a:schemeClr val="tx2"/>
                </a:solidFill>
              </a:rPr>
              <a:t>:</a:t>
            </a:r>
            <a:endParaRPr lang="en-US" altLang="en-US" sz="3200" dirty="0">
              <a:solidFill>
                <a:schemeClr val="tx2"/>
              </a:solidFill>
            </a:endParaRPr>
          </a:p>
          <a:p>
            <a:r>
              <a:rPr lang="en-US" altLang="en-US" sz="3200" b="1" dirty="0">
                <a:solidFill>
                  <a:srgbClr val="FF0066"/>
                </a:solidFill>
              </a:rPr>
              <a:t>Acid:</a:t>
            </a:r>
          </a:p>
          <a:p>
            <a:pPr lvl="1"/>
            <a:r>
              <a:rPr lang="en-US" altLang="en-US" sz="3200" dirty="0"/>
              <a:t>produces H</a:t>
            </a:r>
            <a:r>
              <a:rPr lang="en-US" altLang="en-US" sz="3200" baseline="30000" dirty="0"/>
              <a:t>+</a:t>
            </a:r>
            <a:r>
              <a:rPr lang="en-US" altLang="en-US" sz="3200" dirty="0"/>
              <a:t> ions in water</a:t>
            </a:r>
          </a:p>
          <a:p>
            <a:pPr lvl="1"/>
            <a:r>
              <a:rPr lang="en-US" altLang="en-US" sz="3200" dirty="0" err="1"/>
              <a:t>HCl</a:t>
            </a:r>
            <a:r>
              <a:rPr lang="en-US" altLang="en-US" sz="3200" dirty="0"/>
              <a:t>	</a:t>
            </a:r>
            <a:r>
              <a:rPr lang="en-US" altLang="en-US" sz="3200" dirty="0">
                <a:sym typeface="Wingdings" panose="05000000000000000000" pitchFamily="2" charset="2"/>
              </a:rPr>
              <a:t></a:t>
            </a:r>
            <a:r>
              <a:rPr lang="en-US" altLang="en-US" sz="3200" dirty="0"/>
              <a:t>	H</a:t>
            </a:r>
            <a:r>
              <a:rPr lang="en-US" altLang="en-US" sz="3200" baseline="30000" dirty="0"/>
              <a:t>+</a:t>
            </a:r>
            <a:r>
              <a:rPr lang="en-US" altLang="en-US" sz="3200" dirty="0"/>
              <a:t>	+	Cl</a:t>
            </a:r>
            <a:r>
              <a:rPr lang="en-US" altLang="en-US" sz="3200" baseline="30000" dirty="0"/>
              <a:t>-</a:t>
            </a:r>
          </a:p>
          <a:p>
            <a:r>
              <a:rPr lang="en-US" altLang="en-US" sz="3200" b="1" dirty="0">
                <a:solidFill>
                  <a:srgbClr val="6666FF"/>
                </a:solidFill>
              </a:rPr>
              <a:t>Base:</a:t>
            </a:r>
            <a:r>
              <a:rPr lang="en-US" altLang="en-US" sz="3200" dirty="0"/>
              <a:t>	</a:t>
            </a:r>
          </a:p>
          <a:p>
            <a:pPr lvl="1"/>
            <a:r>
              <a:rPr lang="en-US" altLang="en-US" sz="3200" dirty="0"/>
              <a:t>produces OH</a:t>
            </a:r>
            <a:r>
              <a:rPr lang="en-US" altLang="en-US" sz="3200" baseline="30000" dirty="0"/>
              <a:t>-</a:t>
            </a:r>
            <a:r>
              <a:rPr lang="en-US" altLang="en-US" sz="3200" dirty="0"/>
              <a:t> ions in water</a:t>
            </a:r>
          </a:p>
          <a:p>
            <a:pPr lvl="1"/>
            <a:r>
              <a:rPr lang="en-US" altLang="en-US" sz="3200" dirty="0" err="1"/>
              <a:t>NaOH</a:t>
            </a:r>
            <a:r>
              <a:rPr lang="en-US" altLang="en-US" sz="3200" dirty="0"/>
              <a:t>	</a:t>
            </a:r>
            <a:r>
              <a:rPr lang="en-US" altLang="en-US" sz="3200" dirty="0">
                <a:sym typeface="Wingdings" panose="05000000000000000000" pitchFamily="2" charset="2"/>
              </a:rPr>
              <a:t></a:t>
            </a:r>
            <a:r>
              <a:rPr lang="en-US" altLang="en-US" sz="3200" dirty="0"/>
              <a:t>	Na</a:t>
            </a:r>
            <a:r>
              <a:rPr lang="en-US" altLang="en-US" sz="3200" baseline="30000" dirty="0"/>
              <a:t>+</a:t>
            </a:r>
            <a:r>
              <a:rPr lang="en-US" altLang="en-US" sz="3200" dirty="0"/>
              <a:t>	+	</a:t>
            </a:r>
            <a:r>
              <a:rPr lang="en-US" altLang="en-US" sz="3200" dirty="0" smtClean="0"/>
              <a:t>OH</a:t>
            </a:r>
            <a:r>
              <a:rPr lang="en-US" altLang="en-US" sz="3200" baseline="30000" dirty="0" smtClean="0"/>
              <a:t>-</a:t>
            </a:r>
          </a:p>
          <a:p>
            <a:r>
              <a:rPr lang="en-US" altLang="en-US" sz="3400" dirty="0" smtClean="0"/>
              <a:t>When combined </a:t>
            </a:r>
            <a:r>
              <a:rPr lang="en-US" altLang="en-US" sz="3400" dirty="0" smtClean="0"/>
              <a:t>they neutralize </a:t>
            </a:r>
            <a:r>
              <a:rPr lang="en-US" altLang="en-US" sz="3400" dirty="0" smtClean="0"/>
              <a:t>each other:</a:t>
            </a:r>
          </a:p>
          <a:p>
            <a:pPr lvl="1"/>
            <a:r>
              <a:rPr lang="en-US" altLang="en-US" sz="3200" dirty="0" err="1" smtClean="0"/>
              <a:t>NaOH</a:t>
            </a:r>
            <a:r>
              <a:rPr lang="en-US" altLang="en-US" sz="3200" dirty="0" smtClean="0"/>
              <a:t>  + </a:t>
            </a:r>
            <a:r>
              <a:rPr lang="en-US" altLang="en-US" sz="3200" dirty="0" err="1"/>
              <a:t>H</a:t>
            </a:r>
            <a:r>
              <a:rPr lang="en-US" altLang="en-US" sz="3200" dirty="0" err="1" smtClean="0"/>
              <a:t>Cl</a:t>
            </a:r>
            <a:r>
              <a:rPr lang="en-US" altLang="en-US" sz="3200" dirty="0" smtClean="0"/>
              <a:t> </a:t>
            </a:r>
            <a:r>
              <a:rPr lang="en-US" altLang="en-US" sz="3200" dirty="0" smtClean="0">
                <a:sym typeface="Wingdings" panose="05000000000000000000" pitchFamily="2" charset="2"/>
              </a:rPr>
              <a:t> </a:t>
            </a:r>
            <a:r>
              <a:rPr lang="en-US" altLang="en-US" sz="3200" dirty="0" err="1" smtClean="0">
                <a:sym typeface="Wingdings" panose="05000000000000000000" pitchFamily="2" charset="2"/>
              </a:rPr>
              <a:t>NaCl</a:t>
            </a:r>
            <a:r>
              <a:rPr lang="en-US" altLang="en-US" sz="3200" dirty="0" smtClean="0">
                <a:sym typeface="Wingdings" panose="05000000000000000000" pitchFamily="2" charset="2"/>
              </a:rPr>
              <a:t> + H</a:t>
            </a:r>
            <a:r>
              <a:rPr lang="en-US" altLang="en-US" sz="3200" baseline="-25000" dirty="0" smtClean="0">
                <a:sym typeface="Wingdings" panose="05000000000000000000" pitchFamily="2" charset="2"/>
              </a:rPr>
              <a:t>2</a:t>
            </a:r>
            <a:r>
              <a:rPr lang="en-US" altLang="en-US" sz="3200" dirty="0" smtClean="0">
                <a:sym typeface="Wingdings" panose="05000000000000000000" pitchFamily="2" charset="2"/>
              </a:rPr>
              <a:t>O</a:t>
            </a:r>
            <a:endParaRPr lang="en-US" altLang="en-US" sz="3200" dirty="0"/>
          </a:p>
          <a:p>
            <a:endParaRPr lang="en-CA" sz="3200" dirty="0"/>
          </a:p>
        </p:txBody>
      </p:sp>
      <p:pic>
        <p:nvPicPr>
          <p:cNvPr id="17413" name="Picture 5" descr="Svante Arrhenius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4089" y="0"/>
            <a:ext cx="2347912" cy="313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23" name="Oval 15"/>
          <p:cNvSpPr>
            <a:spLocks noChangeArrowheads="1"/>
          </p:cNvSpPr>
          <p:nvPr/>
        </p:nvSpPr>
        <p:spPr bwMode="auto">
          <a:xfrm>
            <a:off x="8153400" y="2476491"/>
            <a:ext cx="685800" cy="685800"/>
          </a:xfrm>
          <a:prstGeom prst="ellipse">
            <a:avLst/>
          </a:prstGeom>
          <a:solidFill>
            <a:srgbClr val="33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b="1" dirty="0" smtClean="0"/>
              <a:t>H+</a:t>
            </a:r>
            <a:endParaRPr lang="en-US" altLang="en-US" b="1" dirty="0"/>
          </a:p>
        </p:txBody>
      </p:sp>
      <p:sp>
        <p:nvSpPr>
          <p:cNvPr id="17424" name="Oval 16"/>
          <p:cNvSpPr>
            <a:spLocks noChangeArrowheads="1"/>
          </p:cNvSpPr>
          <p:nvPr/>
        </p:nvSpPr>
        <p:spPr bwMode="auto">
          <a:xfrm>
            <a:off x="8686800" y="2285991"/>
            <a:ext cx="381000" cy="3810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b="1" dirty="0" smtClean="0"/>
              <a:t>Cl-</a:t>
            </a:r>
            <a:endParaRPr lang="en-US" altLang="en-US" b="1" dirty="0"/>
          </a:p>
        </p:txBody>
      </p:sp>
      <p:sp>
        <p:nvSpPr>
          <p:cNvPr id="17427" name="Oval 19"/>
          <p:cNvSpPr>
            <a:spLocks noChangeArrowheads="1"/>
          </p:cNvSpPr>
          <p:nvPr/>
        </p:nvSpPr>
        <p:spPr bwMode="auto">
          <a:xfrm>
            <a:off x="8001000" y="4229091"/>
            <a:ext cx="685800" cy="6858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b="1" dirty="0" smtClean="0"/>
              <a:t>OH-</a:t>
            </a:r>
            <a:endParaRPr lang="en-US" altLang="en-US" b="1" dirty="0"/>
          </a:p>
        </p:txBody>
      </p:sp>
      <p:sp>
        <p:nvSpPr>
          <p:cNvPr id="17428" name="Oval 20"/>
          <p:cNvSpPr>
            <a:spLocks noChangeArrowheads="1"/>
          </p:cNvSpPr>
          <p:nvPr/>
        </p:nvSpPr>
        <p:spPr bwMode="auto">
          <a:xfrm>
            <a:off x="8610600" y="4059229"/>
            <a:ext cx="571500" cy="550862"/>
          </a:xfrm>
          <a:prstGeom prst="ellipse">
            <a:avLst/>
          </a:prstGeom>
          <a:solidFill>
            <a:srgbClr val="CC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b="1" dirty="0" smtClean="0"/>
              <a:t>Na+</a:t>
            </a:r>
            <a:endParaRPr lang="en-US" alt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000250" y="6172200"/>
            <a:ext cx="95583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Too limiting! Ignores ammonium NH</a:t>
            </a:r>
            <a:r>
              <a:rPr lang="en-CA" b="1" baseline="-25000" dirty="0" smtClean="0"/>
              <a:t>3</a:t>
            </a:r>
            <a:r>
              <a:rPr lang="en-CA" b="1" dirty="0" smtClean="0"/>
              <a:t> that is a base … and salts that can act as acids or bases but do not have H+ or OH-!</a:t>
            </a:r>
            <a:endParaRPr lang="en-CA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881937" y="60911"/>
            <a:ext cx="260032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000" b="1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Please Write</a:t>
            </a:r>
            <a:endParaRPr lang="en-CA" sz="3000" b="1" dirty="0">
              <a:solidFill>
                <a:srgbClr val="C00000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823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11111E-6 L -0.04999 -0.0444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00" y="-2222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11111E-6 L 0.09167 -0.03333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83" y="-1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7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7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33333E-6 L -0.04999 -0.04445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00" y="-2222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7 0.00556 L 0.09166 -0.03333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92" y="-19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17423" grpId="0" animBg="1"/>
      <p:bldP spid="17424" grpId="0" animBg="1"/>
      <p:bldP spid="17427" grpId="0" animBg="1"/>
      <p:bldP spid="17428" grpId="0" animBg="1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589030" y="457200"/>
            <a:ext cx="8750723" cy="3085373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199" y="457200"/>
            <a:ext cx="10210801" cy="2625727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3200" b="1" u="sng" dirty="0" err="1" smtClean="0">
                <a:solidFill>
                  <a:schemeClr val="tx2"/>
                </a:solidFill>
              </a:rPr>
              <a:t>Br</a:t>
            </a:r>
            <a:r>
              <a:rPr lang="en-US" altLang="en-US" sz="3200" b="1" u="sng" dirty="0" err="1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ø</a:t>
            </a:r>
            <a:r>
              <a:rPr lang="en-US" altLang="en-US" sz="3200" b="1" u="sng" dirty="0" err="1" smtClean="0">
                <a:solidFill>
                  <a:schemeClr val="tx2"/>
                </a:solidFill>
              </a:rPr>
              <a:t>nsted</a:t>
            </a:r>
            <a:r>
              <a:rPr lang="en-US" altLang="en-US" sz="3200" b="1" u="sng" dirty="0" smtClean="0">
                <a:solidFill>
                  <a:schemeClr val="tx2"/>
                </a:solidFill>
              </a:rPr>
              <a:t>-Lowry</a:t>
            </a:r>
            <a:r>
              <a:rPr lang="en-US" altLang="en-US" sz="3000" b="1" u="sng" dirty="0" smtClean="0">
                <a:solidFill>
                  <a:schemeClr val="tx2"/>
                </a:solidFill>
              </a:rPr>
              <a:t> </a:t>
            </a:r>
            <a:r>
              <a:rPr lang="en-US" altLang="en-US" sz="3000" b="1" u="sng" dirty="0">
                <a:solidFill>
                  <a:schemeClr val="tx2"/>
                </a:solidFill>
              </a:rPr>
              <a:t>Acids &amp; Bases:</a:t>
            </a:r>
          </a:p>
          <a:p>
            <a:r>
              <a:rPr lang="en-US" altLang="en-US" sz="3000" b="1" dirty="0" smtClean="0">
                <a:solidFill>
                  <a:srgbClr val="FF0066"/>
                </a:solidFill>
              </a:rPr>
              <a:t>Acids </a:t>
            </a:r>
            <a:r>
              <a:rPr lang="en-US" altLang="en-US" sz="3000" b="1" dirty="0" smtClean="0">
                <a:solidFill>
                  <a:schemeClr val="tx1"/>
                </a:solidFill>
              </a:rPr>
              <a:t>do</a:t>
            </a:r>
            <a:r>
              <a:rPr lang="en-US" altLang="en-US" sz="3000" b="1" dirty="0" smtClean="0"/>
              <a:t>nates </a:t>
            </a:r>
            <a:r>
              <a:rPr lang="en-US" altLang="en-US" sz="3000" b="1" dirty="0"/>
              <a:t>H</a:t>
            </a:r>
            <a:r>
              <a:rPr lang="en-US" altLang="en-US" sz="3000" b="1" baseline="30000" dirty="0"/>
              <a:t>+</a:t>
            </a:r>
            <a:r>
              <a:rPr lang="en-US" altLang="en-US" sz="3000" b="1" dirty="0"/>
              <a:t> ions</a:t>
            </a:r>
          </a:p>
          <a:p>
            <a:pPr lvl="1">
              <a:buFont typeface="Wingdings" panose="05000000000000000000" pitchFamily="2" charset="2"/>
              <a:buNone/>
            </a:pPr>
            <a:endParaRPr lang="en-US" altLang="en-US" sz="3000" b="1" dirty="0"/>
          </a:p>
          <a:p>
            <a:r>
              <a:rPr lang="en-US" altLang="en-US" sz="3000" b="1" dirty="0" smtClean="0">
                <a:solidFill>
                  <a:srgbClr val="6666FF"/>
                </a:solidFill>
              </a:rPr>
              <a:t>Bases </a:t>
            </a:r>
            <a:r>
              <a:rPr lang="en-US" altLang="en-US" sz="3000" b="1" dirty="0" smtClean="0"/>
              <a:t>accept </a:t>
            </a:r>
            <a:r>
              <a:rPr lang="en-US" altLang="en-US" sz="3000" b="1" dirty="0"/>
              <a:t>H</a:t>
            </a:r>
            <a:r>
              <a:rPr lang="en-US" altLang="en-US" sz="3000" b="1" baseline="30000" dirty="0"/>
              <a:t>+</a:t>
            </a:r>
            <a:r>
              <a:rPr lang="en-US" altLang="en-US" sz="3000" b="1" dirty="0"/>
              <a:t> </a:t>
            </a:r>
            <a:r>
              <a:rPr lang="en-US" altLang="en-US" sz="3000" b="1" dirty="0" smtClean="0"/>
              <a:t>ions</a:t>
            </a:r>
          </a:p>
          <a:p>
            <a:endParaRPr lang="en-US" altLang="en-US" sz="3000" b="1" dirty="0"/>
          </a:p>
          <a:p>
            <a:endParaRPr lang="en-US" altLang="en-US" sz="3000" b="1" dirty="0" smtClean="0"/>
          </a:p>
          <a:p>
            <a:endParaRPr lang="en-US" altLang="en-US" sz="3000" b="1" dirty="0"/>
          </a:p>
          <a:p>
            <a:endParaRPr lang="en-US" altLang="en-US" sz="3000" b="1" dirty="0" smtClean="0"/>
          </a:p>
        </p:txBody>
      </p:sp>
      <p:pic>
        <p:nvPicPr>
          <p:cNvPr id="20488" name="Picture 8" descr="HC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26" t="10376" r="21764" b="9557"/>
          <a:stretch>
            <a:fillRect/>
          </a:stretch>
        </p:blipFill>
        <p:spPr bwMode="auto">
          <a:xfrm>
            <a:off x="1589030" y="3336588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9" name="Picture 9" descr="WAT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43" t="21764" r="17807" b="19044"/>
          <a:stretch>
            <a:fillRect/>
          </a:stretch>
        </p:blipFill>
        <p:spPr bwMode="auto">
          <a:xfrm>
            <a:off x="3265430" y="3412788"/>
            <a:ext cx="1371600" cy="1239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90" name="Freeform 10"/>
          <p:cNvSpPr>
            <a:spLocks/>
          </p:cNvSpPr>
          <p:nvPr/>
        </p:nvSpPr>
        <p:spPr bwMode="auto">
          <a:xfrm>
            <a:off x="2859824" y="4158913"/>
            <a:ext cx="1103313" cy="769938"/>
          </a:xfrm>
          <a:custGeom>
            <a:avLst/>
            <a:gdLst>
              <a:gd name="T0" fmla="*/ 704 w 704"/>
              <a:gd name="T1" fmla="*/ 283 h 576"/>
              <a:gd name="T2" fmla="*/ 211 w 704"/>
              <a:gd name="T3" fmla="*/ 529 h 576"/>
              <a:gd name="T4" fmla="*/ 0 w 704"/>
              <a:gd name="T5" fmla="*/ 0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04" h="576">
                <a:moveTo>
                  <a:pt x="704" y="283"/>
                </a:moveTo>
                <a:cubicBezTo>
                  <a:pt x="623" y="324"/>
                  <a:pt x="328" y="576"/>
                  <a:pt x="211" y="529"/>
                </a:cubicBezTo>
                <a:cubicBezTo>
                  <a:pt x="94" y="482"/>
                  <a:pt x="44" y="110"/>
                  <a:pt x="0" y="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CA"/>
          </a:p>
        </p:txBody>
      </p:sp>
      <p:pic>
        <p:nvPicPr>
          <p:cNvPr id="20491" name="Picture 11" descr="HYDR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76" t="14343" r="17197" b="19768"/>
          <a:stretch>
            <a:fillRect/>
          </a:stretch>
        </p:blipFill>
        <p:spPr bwMode="auto">
          <a:xfrm>
            <a:off x="5627630" y="3336589"/>
            <a:ext cx="1435100" cy="1501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2" name="Picture 12" descr="CHLORID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23" t="12450" r="14023" b="14525"/>
          <a:stretch>
            <a:fillRect/>
          </a:stretch>
        </p:blipFill>
        <p:spPr bwMode="auto">
          <a:xfrm>
            <a:off x="7456431" y="3488988"/>
            <a:ext cx="1293813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93" name="AutoShape 13"/>
          <p:cNvSpPr>
            <a:spLocks noChangeArrowheads="1"/>
          </p:cNvSpPr>
          <p:nvPr/>
        </p:nvSpPr>
        <p:spPr bwMode="auto">
          <a:xfrm>
            <a:off x="4789430" y="3717588"/>
            <a:ext cx="838200" cy="533400"/>
          </a:xfrm>
          <a:prstGeom prst="rightArrow">
            <a:avLst>
              <a:gd name="adj1" fmla="val 50000"/>
              <a:gd name="adj2" fmla="val 39286"/>
            </a:avLst>
          </a:prstGeom>
          <a:solidFill>
            <a:srgbClr val="6666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1741430" y="3793788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1"/>
              <a:t>ACID</a:t>
            </a:r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3570230" y="3793788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1"/>
              <a:t>BASE</a:t>
            </a:r>
          </a:p>
        </p:txBody>
      </p:sp>
      <p:sp>
        <p:nvSpPr>
          <p:cNvPr id="20498" name="Text Box 18"/>
          <p:cNvSpPr txBox="1">
            <a:spLocks noChangeArrowheads="1"/>
          </p:cNvSpPr>
          <p:nvPr/>
        </p:nvSpPr>
        <p:spPr bwMode="auto">
          <a:xfrm>
            <a:off x="7125462" y="1775270"/>
            <a:ext cx="3249564" cy="1077218"/>
          </a:xfrm>
          <a:prstGeom prst="rect">
            <a:avLst/>
          </a:prstGeom>
          <a:solidFill>
            <a:schemeClr val="bg1"/>
          </a:solidFill>
          <a:ln w="38100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2800" b="1" dirty="0"/>
              <a:t>Hydronium </a:t>
            </a:r>
            <a:r>
              <a:rPr lang="en-US" altLang="en-US" sz="2800" b="1" dirty="0" smtClean="0"/>
              <a:t>Ion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2400" b="1" dirty="0" smtClean="0"/>
              <a:t>Can be written as H</a:t>
            </a:r>
            <a:r>
              <a:rPr lang="en-US" altLang="en-US" sz="2400" b="1" baseline="30000" dirty="0" smtClean="0"/>
              <a:t>+</a:t>
            </a:r>
            <a:endParaRPr lang="en-US" altLang="en-US" sz="2400" baseline="30000" dirty="0"/>
          </a:p>
        </p:txBody>
      </p:sp>
      <p:sp>
        <p:nvSpPr>
          <p:cNvPr id="20499" name="Line 19"/>
          <p:cNvSpPr>
            <a:spLocks noChangeShapeType="1"/>
          </p:cNvSpPr>
          <p:nvPr/>
        </p:nvSpPr>
        <p:spPr bwMode="auto">
          <a:xfrm flipH="1">
            <a:off x="6345180" y="2511037"/>
            <a:ext cx="717550" cy="431926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0500" name="Text Box 20"/>
          <p:cNvSpPr txBox="1">
            <a:spLocks noChangeArrowheads="1"/>
          </p:cNvSpPr>
          <p:nvPr/>
        </p:nvSpPr>
        <p:spPr bwMode="auto">
          <a:xfrm>
            <a:off x="1703330" y="2840898"/>
            <a:ext cx="7848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000" b="1" dirty="0" err="1">
                <a:solidFill>
                  <a:srgbClr val="6666FF"/>
                </a:solidFill>
              </a:rPr>
              <a:t>HCl</a:t>
            </a:r>
            <a:r>
              <a:rPr lang="en-US" altLang="en-US" sz="4000" b="1" dirty="0">
                <a:solidFill>
                  <a:srgbClr val="6666FF"/>
                </a:solidFill>
              </a:rPr>
              <a:t>	 +	</a:t>
            </a:r>
            <a:r>
              <a:rPr lang="en-US" altLang="en-US" sz="4000" b="1" dirty="0" smtClean="0">
                <a:solidFill>
                  <a:srgbClr val="6666FF"/>
                </a:solidFill>
              </a:rPr>
              <a:t>  H</a:t>
            </a:r>
            <a:r>
              <a:rPr lang="en-US" altLang="en-US" sz="4000" b="1" baseline="-25000" dirty="0" smtClean="0">
                <a:solidFill>
                  <a:srgbClr val="6666FF"/>
                </a:solidFill>
              </a:rPr>
              <a:t>2</a:t>
            </a:r>
            <a:r>
              <a:rPr lang="en-US" altLang="en-US" sz="4000" b="1" dirty="0" smtClean="0">
                <a:solidFill>
                  <a:srgbClr val="6666FF"/>
                </a:solidFill>
              </a:rPr>
              <a:t>O</a:t>
            </a:r>
            <a:r>
              <a:rPr lang="en-US" altLang="en-US" sz="4000" b="1" dirty="0">
                <a:solidFill>
                  <a:srgbClr val="6666FF"/>
                </a:solidFill>
              </a:rPr>
              <a:t>	</a:t>
            </a:r>
            <a:r>
              <a:rPr lang="en-US" altLang="en-US" sz="4000" b="1" dirty="0" smtClean="0">
                <a:solidFill>
                  <a:srgbClr val="6666FF"/>
                </a:solidFill>
              </a:rPr>
              <a:t>  </a:t>
            </a:r>
            <a:r>
              <a:rPr lang="en-US" altLang="en-US" sz="4000" b="1" dirty="0" smtClean="0">
                <a:solidFill>
                  <a:srgbClr val="6666FF"/>
                </a:solidFill>
                <a:sym typeface="Wingdings" panose="05000000000000000000" pitchFamily="2" charset="2"/>
              </a:rPr>
              <a:t>  </a:t>
            </a:r>
            <a:r>
              <a:rPr lang="en-US" altLang="en-US" sz="4000" b="1" dirty="0">
                <a:solidFill>
                  <a:srgbClr val="6666FF"/>
                </a:solidFill>
                <a:sym typeface="Wingdings" panose="05000000000000000000" pitchFamily="2" charset="2"/>
              </a:rPr>
              <a:t>	H</a:t>
            </a:r>
            <a:r>
              <a:rPr lang="en-US" altLang="en-US" sz="4000" b="1" baseline="-25000" dirty="0">
                <a:solidFill>
                  <a:srgbClr val="6666FF"/>
                </a:solidFill>
                <a:sym typeface="Wingdings" panose="05000000000000000000" pitchFamily="2" charset="2"/>
              </a:rPr>
              <a:t>3</a:t>
            </a:r>
            <a:r>
              <a:rPr lang="en-US" altLang="en-US" sz="4000" b="1" dirty="0">
                <a:solidFill>
                  <a:srgbClr val="6666FF"/>
                </a:solidFill>
                <a:sym typeface="Wingdings" panose="05000000000000000000" pitchFamily="2" charset="2"/>
              </a:rPr>
              <a:t>O</a:t>
            </a:r>
            <a:r>
              <a:rPr lang="en-US" altLang="en-US" sz="4000" b="1" baseline="30000" dirty="0">
                <a:solidFill>
                  <a:srgbClr val="6666FF"/>
                </a:solidFill>
                <a:sym typeface="Wingdings" panose="05000000000000000000" pitchFamily="2" charset="2"/>
              </a:rPr>
              <a:t>+</a:t>
            </a:r>
            <a:r>
              <a:rPr lang="en-US" altLang="en-US" sz="4000" b="1" dirty="0">
                <a:solidFill>
                  <a:srgbClr val="6666FF"/>
                </a:solidFill>
                <a:sym typeface="Wingdings" panose="05000000000000000000" pitchFamily="2" charset="2"/>
              </a:rPr>
              <a:t>  +	</a:t>
            </a:r>
            <a:r>
              <a:rPr lang="en-US" altLang="en-US" sz="4000" b="1" dirty="0" smtClean="0">
                <a:solidFill>
                  <a:srgbClr val="6666FF"/>
                </a:solidFill>
                <a:sym typeface="Wingdings" panose="05000000000000000000" pitchFamily="2" charset="2"/>
              </a:rPr>
              <a:t>   Cl</a:t>
            </a:r>
            <a:r>
              <a:rPr lang="en-US" altLang="en-US" sz="4000" b="1" baseline="30000" dirty="0" smtClean="0">
                <a:solidFill>
                  <a:srgbClr val="6666FF"/>
                </a:solidFill>
                <a:sym typeface="Wingdings" panose="05000000000000000000" pitchFamily="2" charset="2"/>
              </a:rPr>
              <a:t>-</a:t>
            </a:r>
            <a:endParaRPr lang="en-US" altLang="en-US" sz="4000" b="1" baseline="30000" dirty="0">
              <a:solidFill>
                <a:srgbClr val="6666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483985" y="87868"/>
            <a:ext cx="192071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3000" b="1" dirty="0">
                <a:solidFill>
                  <a:srgbClr val="C00000"/>
                </a:solidFill>
                <a:latin typeface="Monotype Corsiva" panose="03010101010201010101" pitchFamily="66" charset="0"/>
              </a:rPr>
              <a:t>Please Write</a:t>
            </a:r>
          </a:p>
        </p:txBody>
      </p:sp>
      <p:pic>
        <p:nvPicPr>
          <p:cNvPr id="4098" name="Picture 2" descr="Image result for bronsted lowry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838"/>
          <a:stretch/>
        </p:blipFill>
        <p:spPr bwMode="auto">
          <a:xfrm>
            <a:off x="-11270" y="-9225"/>
            <a:ext cx="1989645" cy="2485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Image result for bronsted lowry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163"/>
          <a:stretch/>
        </p:blipFill>
        <p:spPr bwMode="auto">
          <a:xfrm>
            <a:off x="10339753" y="-20134"/>
            <a:ext cx="1855071" cy="2485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5012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0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04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0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04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04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0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5" grpId="0"/>
      <p:bldP spid="20496" grpId="0"/>
      <p:bldP spid="20498" grpId="0" animBg="1"/>
      <p:bldP spid="2050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AMMON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23" t="21284" r="21472" b="19246"/>
          <a:stretch>
            <a:fillRect/>
          </a:stretch>
        </p:blipFill>
        <p:spPr bwMode="auto">
          <a:xfrm>
            <a:off x="2068513" y="2514600"/>
            <a:ext cx="155575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AMMONIU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72" r="11374"/>
          <a:stretch>
            <a:fillRect/>
          </a:stretch>
        </p:blipFill>
        <p:spPr bwMode="auto">
          <a:xfrm>
            <a:off x="6324600" y="2209800"/>
            <a:ext cx="16002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WAT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91" t="23708" r="21346" b="22282"/>
          <a:stretch>
            <a:fillRect/>
          </a:stretch>
        </p:blipFill>
        <p:spPr bwMode="auto">
          <a:xfrm>
            <a:off x="4038600" y="2514601"/>
            <a:ext cx="1600200" cy="148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HYDROXI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15" t="22255" r="25325" b="23813"/>
          <a:stretch>
            <a:fillRect/>
          </a:stretch>
        </p:blipFill>
        <p:spPr bwMode="auto">
          <a:xfrm>
            <a:off x="8458200" y="2514600"/>
            <a:ext cx="1752600" cy="154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7" name="Freeform 7"/>
          <p:cNvSpPr>
            <a:spLocks/>
          </p:cNvSpPr>
          <p:nvPr/>
        </p:nvSpPr>
        <p:spPr bwMode="auto">
          <a:xfrm flipV="1">
            <a:off x="3352800" y="3505200"/>
            <a:ext cx="762000" cy="762000"/>
          </a:xfrm>
          <a:custGeom>
            <a:avLst/>
            <a:gdLst>
              <a:gd name="T0" fmla="*/ 912 w 912"/>
              <a:gd name="T1" fmla="*/ 368 h 368"/>
              <a:gd name="T2" fmla="*/ 528 w 912"/>
              <a:gd name="T3" fmla="*/ 32 h 368"/>
              <a:gd name="T4" fmla="*/ 0 w 912"/>
              <a:gd name="T5" fmla="*/ 176 h 3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12" h="368">
                <a:moveTo>
                  <a:pt x="912" y="368"/>
                </a:moveTo>
                <a:cubicBezTo>
                  <a:pt x="796" y="216"/>
                  <a:pt x="680" y="64"/>
                  <a:pt x="528" y="32"/>
                </a:cubicBezTo>
                <a:cubicBezTo>
                  <a:pt x="376" y="0"/>
                  <a:pt x="88" y="152"/>
                  <a:pt x="0" y="176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1752600" y="4953000"/>
            <a:ext cx="2033588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2800" dirty="0"/>
              <a:t>Accepted H+ ion</a:t>
            </a: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4038600" y="5029200"/>
            <a:ext cx="1828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2800"/>
              <a:t>Donated H+ ion</a:t>
            </a:r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1981200" y="4267201"/>
            <a:ext cx="1981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6666FF"/>
                </a:solidFill>
              </a:rPr>
              <a:t>BASE</a:t>
            </a:r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4495800" y="4267201"/>
            <a:ext cx="1981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66"/>
                </a:solidFill>
              </a:rPr>
              <a:t>ACID</a:t>
            </a:r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2019300" y="1371601"/>
            <a:ext cx="86487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000" b="1">
                <a:solidFill>
                  <a:srgbClr val="6666FF"/>
                </a:solidFill>
              </a:rPr>
              <a:t>NH</a:t>
            </a:r>
            <a:r>
              <a:rPr lang="en-US" altLang="en-US" sz="4000" b="1" baseline="-25000">
                <a:solidFill>
                  <a:srgbClr val="6666FF"/>
                </a:solidFill>
              </a:rPr>
              <a:t>3</a:t>
            </a:r>
            <a:r>
              <a:rPr lang="en-US" altLang="en-US" sz="4000" b="1">
                <a:solidFill>
                  <a:srgbClr val="6666FF"/>
                </a:solidFill>
              </a:rPr>
              <a:t>  +	H</a:t>
            </a:r>
            <a:r>
              <a:rPr lang="en-US" altLang="en-US" sz="4000" b="1" baseline="-25000">
                <a:solidFill>
                  <a:srgbClr val="6666FF"/>
                </a:solidFill>
              </a:rPr>
              <a:t>2</a:t>
            </a:r>
            <a:r>
              <a:rPr lang="en-US" altLang="en-US" sz="4000" b="1">
                <a:solidFill>
                  <a:srgbClr val="6666FF"/>
                </a:solidFill>
              </a:rPr>
              <a:t>O  	</a:t>
            </a:r>
            <a:r>
              <a:rPr lang="en-US" altLang="en-US" sz="4000" b="1">
                <a:solidFill>
                  <a:srgbClr val="6666FF"/>
                </a:solidFill>
                <a:sym typeface="Wingdings" panose="05000000000000000000" pitchFamily="2" charset="2"/>
              </a:rPr>
              <a:t>	 NH</a:t>
            </a:r>
            <a:r>
              <a:rPr lang="en-US" altLang="en-US" sz="4000" b="1" baseline="-25000">
                <a:solidFill>
                  <a:srgbClr val="6666FF"/>
                </a:solidFill>
                <a:sym typeface="Wingdings" panose="05000000000000000000" pitchFamily="2" charset="2"/>
              </a:rPr>
              <a:t>4</a:t>
            </a:r>
            <a:r>
              <a:rPr lang="en-US" altLang="en-US" sz="4000" b="1" baseline="30000">
                <a:solidFill>
                  <a:srgbClr val="6666FF"/>
                </a:solidFill>
                <a:sym typeface="Wingdings" panose="05000000000000000000" pitchFamily="2" charset="2"/>
              </a:rPr>
              <a:t>+</a:t>
            </a:r>
            <a:r>
              <a:rPr lang="en-US" altLang="en-US" sz="4000" b="1">
                <a:solidFill>
                  <a:srgbClr val="6666FF"/>
                </a:solidFill>
                <a:sym typeface="Wingdings" panose="05000000000000000000" pitchFamily="2" charset="2"/>
              </a:rPr>
              <a:t>  +	OH</a:t>
            </a:r>
            <a:r>
              <a:rPr lang="en-US" altLang="en-US" sz="4000" b="1" baseline="30000">
                <a:solidFill>
                  <a:srgbClr val="6666FF"/>
                </a:solidFill>
                <a:sym typeface="Wingdings" panose="05000000000000000000" pitchFamily="2" charset="2"/>
              </a:rPr>
              <a:t>-</a:t>
            </a:r>
            <a:endParaRPr lang="en-US" altLang="en-US" sz="4000" b="1" baseline="30000">
              <a:solidFill>
                <a:srgbClr val="66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505871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5" grpId="0"/>
      <p:bldP spid="5136" grpId="0"/>
      <p:bldP spid="5137" grpId="0"/>
      <p:bldP spid="5138" grpId="0"/>
      <p:bldP spid="513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981199" y="1298576"/>
            <a:ext cx="9837761" cy="4411663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3400" dirty="0" smtClean="0"/>
              <a:t>Water can accept &amp; donate H</a:t>
            </a:r>
            <a:r>
              <a:rPr lang="en-US" altLang="en-US" sz="3400" baseline="30000" dirty="0" smtClean="0"/>
              <a:t>+</a:t>
            </a:r>
          </a:p>
          <a:p>
            <a:pPr marL="0" indent="0">
              <a:buNone/>
            </a:pPr>
            <a:r>
              <a:rPr lang="en-US" altLang="en-US" sz="3400" dirty="0" smtClean="0"/>
              <a:t>Water is </a:t>
            </a:r>
            <a:r>
              <a:rPr lang="en-US" altLang="en-US" sz="3600" dirty="0"/>
              <a:t>“</a:t>
            </a:r>
            <a:r>
              <a:rPr lang="en-US" altLang="en-US" sz="3600" b="1" dirty="0" smtClean="0">
                <a:solidFill>
                  <a:srgbClr val="00CC00"/>
                </a:solidFill>
              </a:rPr>
              <a:t>amphoteric</a:t>
            </a:r>
            <a:r>
              <a:rPr lang="en-US" altLang="en-US" sz="3600" dirty="0" smtClean="0"/>
              <a:t>”, it </a:t>
            </a:r>
            <a:r>
              <a:rPr lang="en-US" altLang="en-US" sz="3400" dirty="0" smtClean="0"/>
              <a:t>can </a:t>
            </a:r>
            <a:r>
              <a:rPr lang="en-US" altLang="en-US" sz="3400" dirty="0"/>
              <a:t>act like a </a:t>
            </a:r>
            <a:r>
              <a:rPr lang="en-US" altLang="en-US" sz="3400" b="1" dirty="0">
                <a:solidFill>
                  <a:srgbClr val="FF0066"/>
                </a:solidFill>
              </a:rPr>
              <a:t>ACID </a:t>
            </a:r>
            <a:r>
              <a:rPr lang="en-US" altLang="en-US" sz="3400" dirty="0"/>
              <a:t>or a </a:t>
            </a:r>
            <a:r>
              <a:rPr lang="en-US" altLang="en-US" sz="3400" b="1" dirty="0" smtClean="0">
                <a:solidFill>
                  <a:srgbClr val="6666FF"/>
                </a:solidFill>
              </a:rPr>
              <a:t>BASE</a:t>
            </a:r>
            <a:endParaRPr lang="en-US" altLang="en-US" sz="3400" b="1" dirty="0"/>
          </a:p>
        </p:txBody>
      </p:sp>
      <p:pic>
        <p:nvPicPr>
          <p:cNvPr id="19462" name="Picture 6" descr="protexch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971800"/>
            <a:ext cx="5638800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9876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630" y="1166446"/>
            <a:ext cx="11394831" cy="3777622"/>
          </a:xfrm>
        </p:spPr>
        <p:txBody>
          <a:bodyPr>
            <a:normAutofit/>
          </a:bodyPr>
          <a:lstStyle/>
          <a:p>
            <a:r>
              <a:rPr lang="en-US" altLang="en-US" sz="3600" b="1" dirty="0">
                <a:solidFill>
                  <a:schemeClr val="tx1"/>
                </a:solidFill>
              </a:rPr>
              <a:t>Each </a:t>
            </a:r>
            <a:r>
              <a:rPr lang="en-US" altLang="en-US" sz="3600" b="1" dirty="0">
                <a:solidFill>
                  <a:srgbClr val="FF0000"/>
                </a:solidFill>
              </a:rPr>
              <a:t>acid</a:t>
            </a:r>
            <a:r>
              <a:rPr lang="en-US" altLang="en-US" sz="3600" b="1" dirty="0">
                <a:solidFill>
                  <a:schemeClr val="tx1"/>
                </a:solidFill>
              </a:rPr>
              <a:t> has a corresponding </a:t>
            </a:r>
            <a:r>
              <a:rPr lang="en-US" altLang="en-US" sz="3600" b="1" u="sng" dirty="0">
                <a:solidFill>
                  <a:schemeClr val="tx1"/>
                </a:solidFill>
              </a:rPr>
              <a:t>base conjugate</a:t>
            </a:r>
            <a:r>
              <a:rPr lang="en-US" altLang="en-US" sz="3600" b="1" dirty="0" smtClean="0">
                <a:solidFill>
                  <a:schemeClr val="tx1"/>
                </a:solidFill>
              </a:rPr>
              <a:t>. It is the particle that remains after the H</a:t>
            </a:r>
            <a:r>
              <a:rPr lang="en-US" altLang="en-US" sz="3600" b="1" baseline="30000" dirty="0" smtClean="0">
                <a:solidFill>
                  <a:schemeClr val="tx1"/>
                </a:solidFill>
              </a:rPr>
              <a:t>+ </a:t>
            </a:r>
            <a:r>
              <a:rPr lang="en-US" altLang="en-US" sz="3600" b="1" dirty="0" smtClean="0">
                <a:solidFill>
                  <a:schemeClr val="tx1"/>
                </a:solidFill>
              </a:rPr>
              <a:t>is lost.</a:t>
            </a:r>
          </a:p>
          <a:p>
            <a:pPr marL="0" indent="0">
              <a:buNone/>
            </a:pPr>
            <a:endParaRPr lang="en-US" altLang="en-US" sz="3600" b="1" dirty="0">
              <a:solidFill>
                <a:schemeClr val="tx1"/>
              </a:solidFill>
            </a:endParaRPr>
          </a:p>
          <a:p>
            <a:r>
              <a:rPr lang="en-US" altLang="en-US" sz="3600" b="1" dirty="0">
                <a:solidFill>
                  <a:schemeClr val="tx1"/>
                </a:solidFill>
              </a:rPr>
              <a:t>……   </a:t>
            </a:r>
            <a:r>
              <a:rPr lang="en-US" altLang="en-US" sz="3600" b="1" dirty="0">
                <a:solidFill>
                  <a:srgbClr val="0070C0"/>
                </a:solidFill>
              </a:rPr>
              <a:t>base</a:t>
            </a:r>
            <a:r>
              <a:rPr lang="en-US" altLang="en-US" sz="3600" b="1" dirty="0">
                <a:solidFill>
                  <a:schemeClr val="tx1"/>
                </a:solidFill>
              </a:rPr>
              <a:t> …………………………</a:t>
            </a:r>
            <a:r>
              <a:rPr lang="en-US" altLang="en-US" sz="3600" b="1" u="sng" dirty="0">
                <a:solidFill>
                  <a:schemeClr val="tx1"/>
                </a:solidFill>
              </a:rPr>
              <a:t>acid conjugate</a:t>
            </a:r>
            <a:r>
              <a:rPr lang="en-US" altLang="en-US" sz="3600" b="1" dirty="0" smtClean="0">
                <a:solidFill>
                  <a:schemeClr val="tx1"/>
                </a:solidFill>
              </a:rPr>
              <a:t>.</a:t>
            </a:r>
            <a:r>
              <a:rPr lang="en-US" altLang="en-US" sz="3600" b="1" dirty="0">
                <a:solidFill>
                  <a:schemeClr val="tx1"/>
                </a:solidFill>
              </a:rPr>
              <a:t> It is the particle that </a:t>
            </a:r>
            <a:r>
              <a:rPr lang="en-US" altLang="en-US" sz="3600" b="1" dirty="0" smtClean="0">
                <a:solidFill>
                  <a:schemeClr val="tx1"/>
                </a:solidFill>
              </a:rPr>
              <a:t>is formed after </a:t>
            </a:r>
            <a:r>
              <a:rPr lang="en-US" altLang="en-US" sz="3600" b="1" dirty="0">
                <a:solidFill>
                  <a:schemeClr val="tx1"/>
                </a:solidFill>
              </a:rPr>
              <a:t>the H</a:t>
            </a:r>
            <a:r>
              <a:rPr lang="en-US" altLang="en-US" sz="3600" b="1" baseline="30000" dirty="0">
                <a:solidFill>
                  <a:schemeClr val="tx1"/>
                </a:solidFill>
              </a:rPr>
              <a:t>+ </a:t>
            </a:r>
            <a:r>
              <a:rPr lang="en-US" altLang="en-US" sz="3600" b="1" dirty="0">
                <a:solidFill>
                  <a:schemeClr val="tx1"/>
                </a:solidFill>
              </a:rPr>
              <a:t>is </a:t>
            </a:r>
            <a:r>
              <a:rPr lang="en-US" altLang="en-US" sz="3600" b="1" dirty="0" smtClean="0">
                <a:solidFill>
                  <a:schemeClr val="tx1"/>
                </a:solidFill>
              </a:rPr>
              <a:t>gained.</a:t>
            </a:r>
            <a:endParaRPr lang="en-US" altLang="en-US" sz="3600" b="1" dirty="0">
              <a:solidFill>
                <a:schemeClr val="tx1"/>
              </a:solidFill>
            </a:endParaRPr>
          </a:p>
          <a:p>
            <a:endParaRPr lang="en-CA" sz="36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83985" y="87868"/>
            <a:ext cx="192071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3000" b="1" dirty="0">
                <a:solidFill>
                  <a:srgbClr val="C00000"/>
                </a:solidFill>
                <a:latin typeface="Monotype Corsiva" panose="03010101010201010101" pitchFamily="66" charset="0"/>
              </a:rPr>
              <a:t>Please Write</a:t>
            </a:r>
          </a:p>
        </p:txBody>
      </p:sp>
    </p:spTree>
    <p:extLst>
      <p:ext uri="{BB962C8B-B14F-4D97-AF65-F5344CB8AC3E}">
        <p14:creationId xmlns:p14="http://schemas.microsoft.com/office/powerpoint/2010/main" val="38865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3657600" y="3505200"/>
            <a:ext cx="2114266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2800" dirty="0" smtClean="0"/>
              <a:t>Accepts </a:t>
            </a:r>
            <a:r>
              <a:rPr lang="en-US" altLang="en-US" sz="2800" dirty="0"/>
              <a:t>H+ ion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1752600" y="3505200"/>
            <a:ext cx="1828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2800" dirty="0" smtClean="0"/>
              <a:t>Donates </a:t>
            </a:r>
            <a:r>
              <a:rPr lang="en-US" altLang="en-US" sz="2800" dirty="0"/>
              <a:t>H+ ion</a:t>
            </a: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3935413" y="2712244"/>
            <a:ext cx="1981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6666FF"/>
                </a:solidFill>
              </a:rPr>
              <a:t>BASE</a:t>
            </a: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6496334" y="2559050"/>
            <a:ext cx="2190466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2800" b="1" dirty="0" smtClean="0">
                <a:solidFill>
                  <a:srgbClr val="FF0066"/>
                </a:solidFill>
              </a:rPr>
              <a:t>Conjugate ACID</a:t>
            </a:r>
            <a:endParaRPr lang="en-US" altLang="en-US" sz="2800" b="1" dirty="0">
              <a:solidFill>
                <a:srgbClr val="FF0066"/>
              </a:solidFill>
            </a:endParaRP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1828800" y="1676400"/>
            <a:ext cx="8534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600" b="1" dirty="0" err="1">
                <a:solidFill>
                  <a:srgbClr val="FFC000"/>
                </a:solidFill>
              </a:rPr>
              <a:t>HCl</a:t>
            </a:r>
            <a:r>
              <a:rPr lang="en-US" altLang="en-US" sz="3600" b="1" dirty="0">
                <a:solidFill>
                  <a:srgbClr val="FFC000"/>
                </a:solidFill>
              </a:rPr>
              <a:t>  +  H</a:t>
            </a:r>
            <a:r>
              <a:rPr lang="en-US" altLang="en-US" sz="3600" b="1" baseline="-25000" dirty="0">
                <a:solidFill>
                  <a:srgbClr val="FFC000"/>
                </a:solidFill>
              </a:rPr>
              <a:t>2</a:t>
            </a:r>
            <a:r>
              <a:rPr lang="en-US" altLang="en-US" sz="3600" b="1" dirty="0">
                <a:solidFill>
                  <a:srgbClr val="FFC000"/>
                </a:solidFill>
              </a:rPr>
              <a:t>O		</a:t>
            </a:r>
            <a:r>
              <a:rPr lang="en-US" altLang="en-US" sz="3600" b="1" dirty="0">
                <a:solidFill>
                  <a:srgbClr val="FFC000"/>
                </a:solidFill>
                <a:sym typeface="Wingdings" panose="05000000000000000000" pitchFamily="2" charset="2"/>
              </a:rPr>
              <a:t>		H</a:t>
            </a:r>
            <a:r>
              <a:rPr lang="en-US" altLang="en-US" sz="3600" b="1" baseline="-25000" dirty="0">
                <a:solidFill>
                  <a:srgbClr val="FFC000"/>
                </a:solidFill>
                <a:sym typeface="Wingdings" panose="05000000000000000000" pitchFamily="2" charset="2"/>
              </a:rPr>
              <a:t>3</a:t>
            </a:r>
            <a:r>
              <a:rPr lang="en-US" altLang="en-US" sz="3600" b="1" dirty="0">
                <a:solidFill>
                  <a:srgbClr val="FFC000"/>
                </a:solidFill>
                <a:sym typeface="Wingdings" panose="05000000000000000000" pitchFamily="2" charset="2"/>
              </a:rPr>
              <a:t>O</a:t>
            </a:r>
            <a:r>
              <a:rPr lang="en-US" altLang="en-US" sz="3600" b="1" baseline="30000" dirty="0">
                <a:solidFill>
                  <a:srgbClr val="FFC000"/>
                </a:solidFill>
                <a:sym typeface="Wingdings" panose="05000000000000000000" pitchFamily="2" charset="2"/>
              </a:rPr>
              <a:t>+</a:t>
            </a:r>
            <a:r>
              <a:rPr lang="en-US" altLang="en-US" sz="3600" b="1" dirty="0">
                <a:solidFill>
                  <a:srgbClr val="FFC000"/>
                </a:solidFill>
                <a:sym typeface="Wingdings" panose="05000000000000000000" pitchFamily="2" charset="2"/>
              </a:rPr>
              <a:t>  +  Cl</a:t>
            </a:r>
            <a:r>
              <a:rPr lang="en-US" altLang="en-US" sz="3600" b="1" baseline="30000" dirty="0">
                <a:solidFill>
                  <a:srgbClr val="FFC000"/>
                </a:solidFill>
                <a:sym typeface="Wingdings" panose="05000000000000000000" pitchFamily="2" charset="2"/>
              </a:rPr>
              <a:t>-</a:t>
            </a:r>
            <a:endParaRPr lang="en-US" altLang="en-US" sz="3600" b="1" baseline="30000" dirty="0">
              <a:solidFill>
                <a:srgbClr val="FFC000"/>
              </a:solidFill>
            </a:endParaRPr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8839200" y="3505200"/>
            <a:ext cx="2160896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2800" dirty="0" smtClean="0"/>
              <a:t>Accepts </a:t>
            </a:r>
            <a:r>
              <a:rPr lang="en-US" altLang="en-US" sz="2800" dirty="0"/>
              <a:t>H+ </a:t>
            </a:r>
            <a:r>
              <a:rPr lang="en-US" altLang="en-US" sz="2800" dirty="0" smtClean="0"/>
              <a:t>ion in reverse </a:t>
            </a:r>
            <a:r>
              <a:rPr lang="en-US" altLang="en-US" sz="2800" dirty="0" err="1" smtClean="0"/>
              <a:t>rxn</a:t>
            </a:r>
            <a:endParaRPr lang="en-US" altLang="en-US" sz="2800" dirty="0"/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6496334" y="3505200"/>
            <a:ext cx="2190466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2800" dirty="0" smtClean="0"/>
              <a:t>Donates </a:t>
            </a:r>
            <a:r>
              <a:rPr lang="en-US" altLang="en-US" sz="2800" dirty="0"/>
              <a:t>H+ </a:t>
            </a:r>
            <a:r>
              <a:rPr lang="en-US" altLang="en-US" sz="2800" dirty="0" smtClean="0"/>
              <a:t>ion in reverse </a:t>
            </a:r>
            <a:r>
              <a:rPr lang="en-US" altLang="en-US" sz="2800" dirty="0" err="1" smtClean="0"/>
              <a:t>rxn</a:t>
            </a:r>
            <a:endParaRPr lang="en-US" altLang="en-US" sz="2800" dirty="0"/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8686800" y="2559050"/>
            <a:ext cx="2313296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2800" b="1" dirty="0" smtClean="0">
                <a:solidFill>
                  <a:srgbClr val="6666FF"/>
                </a:solidFill>
              </a:rPr>
              <a:t>Conjugate BASE</a:t>
            </a:r>
            <a:endParaRPr lang="en-US" altLang="en-US" sz="2800" b="1" dirty="0">
              <a:solidFill>
                <a:srgbClr val="6666FF"/>
              </a:solidFill>
            </a:endParaRPr>
          </a:p>
        </p:txBody>
      </p:sp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1524000" y="2667001"/>
            <a:ext cx="1981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66"/>
                </a:solidFill>
              </a:rPr>
              <a:t>ACID</a:t>
            </a:r>
          </a:p>
        </p:txBody>
      </p:sp>
      <p:sp>
        <p:nvSpPr>
          <p:cNvPr id="33804" name="Freeform 12"/>
          <p:cNvSpPr>
            <a:spLocks/>
          </p:cNvSpPr>
          <p:nvPr/>
        </p:nvSpPr>
        <p:spPr bwMode="auto">
          <a:xfrm>
            <a:off x="4092576" y="1016000"/>
            <a:ext cx="3832225" cy="584200"/>
          </a:xfrm>
          <a:custGeom>
            <a:avLst/>
            <a:gdLst>
              <a:gd name="T0" fmla="*/ 9 w 2441"/>
              <a:gd name="T1" fmla="*/ 375 h 375"/>
              <a:gd name="T2" fmla="*/ 0 w 2441"/>
              <a:gd name="T3" fmla="*/ 0 h 375"/>
              <a:gd name="T4" fmla="*/ 2423 w 2441"/>
              <a:gd name="T5" fmla="*/ 0 h 375"/>
              <a:gd name="T6" fmla="*/ 2441 w 2441"/>
              <a:gd name="T7" fmla="*/ 347 h 3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441" h="375">
                <a:moveTo>
                  <a:pt x="9" y="375"/>
                </a:moveTo>
                <a:lnTo>
                  <a:pt x="0" y="0"/>
                </a:lnTo>
                <a:lnTo>
                  <a:pt x="2423" y="0"/>
                </a:lnTo>
                <a:lnTo>
                  <a:pt x="2441" y="347"/>
                </a:lnTo>
              </a:path>
            </a:pathLst>
          </a:custGeom>
          <a:noFill/>
          <a:ln w="38100" cmpd="sng">
            <a:solidFill>
              <a:srgbClr val="00CC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2286001" y="5257800"/>
            <a:ext cx="655319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00CC00"/>
                </a:solidFill>
              </a:rPr>
              <a:t>Conjugate Acid – Base Pair</a:t>
            </a:r>
          </a:p>
        </p:txBody>
      </p:sp>
      <p:sp>
        <p:nvSpPr>
          <p:cNvPr id="33806" name="Freeform 14"/>
          <p:cNvSpPr>
            <a:spLocks/>
          </p:cNvSpPr>
          <p:nvPr/>
        </p:nvSpPr>
        <p:spPr bwMode="auto">
          <a:xfrm rot="10800000">
            <a:off x="2286001" y="4572000"/>
            <a:ext cx="7261225" cy="584200"/>
          </a:xfrm>
          <a:custGeom>
            <a:avLst/>
            <a:gdLst>
              <a:gd name="T0" fmla="*/ 9 w 2441"/>
              <a:gd name="T1" fmla="*/ 375 h 375"/>
              <a:gd name="T2" fmla="*/ 0 w 2441"/>
              <a:gd name="T3" fmla="*/ 0 h 375"/>
              <a:gd name="T4" fmla="*/ 2423 w 2441"/>
              <a:gd name="T5" fmla="*/ 0 h 375"/>
              <a:gd name="T6" fmla="*/ 2441 w 2441"/>
              <a:gd name="T7" fmla="*/ 347 h 3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441" h="375">
                <a:moveTo>
                  <a:pt x="9" y="375"/>
                </a:moveTo>
                <a:lnTo>
                  <a:pt x="0" y="0"/>
                </a:lnTo>
                <a:lnTo>
                  <a:pt x="2423" y="0"/>
                </a:lnTo>
                <a:lnTo>
                  <a:pt x="2441" y="347"/>
                </a:lnTo>
              </a:path>
            </a:pathLst>
          </a:custGeom>
          <a:noFill/>
          <a:ln w="38100" cmpd="sng">
            <a:solidFill>
              <a:srgbClr val="00CC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33807" name="Text Box 15"/>
          <p:cNvSpPr txBox="1">
            <a:spLocks noChangeArrowheads="1"/>
          </p:cNvSpPr>
          <p:nvPr/>
        </p:nvSpPr>
        <p:spPr bwMode="auto">
          <a:xfrm>
            <a:off x="1752600" y="457200"/>
            <a:ext cx="8763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00CC00"/>
                </a:solidFill>
              </a:rPr>
              <a:t>Conjugate Acid – Base Pair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483985" y="87868"/>
            <a:ext cx="192071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3000" b="1" dirty="0">
                <a:solidFill>
                  <a:srgbClr val="C00000"/>
                </a:solidFill>
                <a:latin typeface="Monotype Corsiva" panose="03010101010201010101" pitchFamily="66" charset="0"/>
              </a:rPr>
              <a:t>Please Write</a:t>
            </a:r>
          </a:p>
        </p:txBody>
      </p:sp>
    </p:spTree>
    <p:extLst>
      <p:ext uri="{BB962C8B-B14F-4D97-AF65-F5344CB8AC3E}">
        <p14:creationId xmlns:p14="http://schemas.microsoft.com/office/powerpoint/2010/main" val="3582195786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33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33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33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/>
      <p:bldP spid="33796" grpId="0"/>
      <p:bldP spid="33797" grpId="0"/>
      <p:bldP spid="33798" grpId="0"/>
      <p:bldP spid="33799" grpId="0"/>
      <p:bldP spid="33800" grpId="0"/>
      <p:bldP spid="33801" grpId="0"/>
      <p:bldP spid="33802" grpId="0"/>
      <p:bldP spid="33803" grpId="0"/>
      <p:bldP spid="33805" grpId="0"/>
      <p:bldP spid="3380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1241946" y="3505200"/>
            <a:ext cx="2110854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2800" dirty="0" smtClean="0"/>
              <a:t>Accepts </a:t>
            </a:r>
            <a:r>
              <a:rPr lang="en-US" altLang="en-US" sz="2800" dirty="0"/>
              <a:t>H+ ion</a:t>
            </a: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3505200" y="3505200"/>
            <a:ext cx="1828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2800" dirty="0" smtClean="0"/>
              <a:t>Donates </a:t>
            </a:r>
            <a:r>
              <a:rPr lang="en-US" altLang="en-US" sz="2800" dirty="0"/>
              <a:t>H+ ion</a:t>
            </a:r>
          </a:p>
        </p:txBody>
      </p:sp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1828800" y="2590801"/>
            <a:ext cx="1981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6666FF"/>
                </a:solidFill>
              </a:rPr>
              <a:t>BASE</a:t>
            </a:r>
          </a:p>
        </p:txBody>
      </p:sp>
      <p:sp>
        <p:nvSpPr>
          <p:cNvPr id="32780" name="Text Box 12"/>
          <p:cNvSpPr txBox="1">
            <a:spLocks noChangeArrowheads="1"/>
          </p:cNvSpPr>
          <p:nvPr/>
        </p:nvSpPr>
        <p:spPr bwMode="auto">
          <a:xfrm>
            <a:off x="8686799" y="2590800"/>
            <a:ext cx="2245057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2800" b="1" dirty="0" err="1">
                <a:solidFill>
                  <a:srgbClr val="FF0066"/>
                </a:solidFill>
              </a:rPr>
              <a:t>ConjugateACID</a:t>
            </a:r>
            <a:endParaRPr lang="en-US" altLang="en-US" sz="2800" b="1" dirty="0">
              <a:solidFill>
                <a:srgbClr val="FF0066"/>
              </a:solidFill>
            </a:endParaRPr>
          </a:p>
        </p:txBody>
      </p:sp>
      <p:sp>
        <p:nvSpPr>
          <p:cNvPr id="32796" name="Text Box 28"/>
          <p:cNvSpPr txBox="1">
            <a:spLocks noChangeArrowheads="1"/>
          </p:cNvSpPr>
          <p:nvPr/>
        </p:nvSpPr>
        <p:spPr bwMode="auto">
          <a:xfrm>
            <a:off x="1828800" y="1676400"/>
            <a:ext cx="910305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600" b="1" dirty="0">
                <a:solidFill>
                  <a:srgbClr val="FFC000"/>
                </a:solidFill>
              </a:rPr>
              <a:t>CO</a:t>
            </a:r>
            <a:r>
              <a:rPr lang="en-US" altLang="en-US" sz="3600" b="1" baseline="-25000" dirty="0">
                <a:solidFill>
                  <a:srgbClr val="FFC000"/>
                </a:solidFill>
              </a:rPr>
              <a:t>3</a:t>
            </a:r>
            <a:r>
              <a:rPr lang="en-US" altLang="en-US" sz="3600" b="1" baseline="30000" dirty="0">
                <a:solidFill>
                  <a:srgbClr val="FFC000"/>
                </a:solidFill>
              </a:rPr>
              <a:t>2-</a:t>
            </a:r>
            <a:r>
              <a:rPr lang="en-US" altLang="en-US" sz="3600" b="1" dirty="0">
                <a:solidFill>
                  <a:srgbClr val="FFC000"/>
                </a:solidFill>
              </a:rPr>
              <a:t> </a:t>
            </a:r>
            <a:r>
              <a:rPr lang="en-US" altLang="en-US" sz="3600" b="1" dirty="0" smtClean="0">
                <a:solidFill>
                  <a:srgbClr val="FFC000"/>
                </a:solidFill>
              </a:rPr>
              <a:t>  +   2H</a:t>
            </a:r>
            <a:r>
              <a:rPr lang="en-US" altLang="en-US" sz="3600" b="1" baseline="-25000" dirty="0" smtClean="0">
                <a:solidFill>
                  <a:srgbClr val="FFC000"/>
                </a:solidFill>
              </a:rPr>
              <a:t>2</a:t>
            </a:r>
            <a:r>
              <a:rPr lang="en-US" altLang="en-US" sz="3600" b="1" dirty="0" smtClean="0">
                <a:solidFill>
                  <a:srgbClr val="FFC000"/>
                </a:solidFill>
              </a:rPr>
              <a:t>O</a:t>
            </a:r>
            <a:r>
              <a:rPr lang="en-US" altLang="en-US" sz="3600" b="1" dirty="0">
                <a:solidFill>
                  <a:srgbClr val="FFC000"/>
                </a:solidFill>
              </a:rPr>
              <a:t>		</a:t>
            </a:r>
            <a:r>
              <a:rPr lang="en-US" altLang="en-US" sz="3600" b="1" dirty="0" smtClean="0">
                <a:solidFill>
                  <a:srgbClr val="FFC000"/>
                </a:solidFill>
                <a:sym typeface="Wingdings" panose="05000000000000000000" pitchFamily="2" charset="2"/>
              </a:rPr>
              <a:t> </a:t>
            </a:r>
            <a:r>
              <a:rPr lang="en-US" altLang="en-US" sz="3600" b="1" dirty="0">
                <a:solidFill>
                  <a:srgbClr val="FFC000"/>
                </a:solidFill>
                <a:sym typeface="Wingdings" panose="05000000000000000000" pitchFamily="2" charset="2"/>
              </a:rPr>
              <a:t>	</a:t>
            </a:r>
            <a:r>
              <a:rPr lang="en-US" altLang="en-US" sz="3600" b="1" dirty="0" smtClean="0">
                <a:solidFill>
                  <a:srgbClr val="FFC000"/>
                </a:solidFill>
                <a:sym typeface="Wingdings" panose="05000000000000000000" pitchFamily="2" charset="2"/>
              </a:rPr>
              <a:t>2OH</a:t>
            </a:r>
            <a:r>
              <a:rPr lang="en-US" altLang="en-US" sz="3600" b="1" baseline="30000" dirty="0" smtClean="0">
                <a:solidFill>
                  <a:srgbClr val="FFC000"/>
                </a:solidFill>
                <a:sym typeface="Wingdings" panose="05000000000000000000" pitchFamily="2" charset="2"/>
              </a:rPr>
              <a:t>-</a:t>
            </a:r>
            <a:r>
              <a:rPr lang="en-US" altLang="en-US" sz="3600" b="1" dirty="0" smtClean="0">
                <a:solidFill>
                  <a:srgbClr val="FFC000"/>
                </a:solidFill>
                <a:sym typeface="Wingdings" panose="05000000000000000000" pitchFamily="2" charset="2"/>
              </a:rPr>
              <a:t>  </a:t>
            </a:r>
            <a:r>
              <a:rPr lang="en-US" altLang="en-US" sz="3600" b="1" dirty="0">
                <a:solidFill>
                  <a:srgbClr val="FFC000"/>
                </a:solidFill>
                <a:sym typeface="Wingdings" panose="05000000000000000000" pitchFamily="2" charset="2"/>
              </a:rPr>
              <a:t>+ </a:t>
            </a:r>
            <a:r>
              <a:rPr lang="en-US" altLang="en-US" sz="3600" b="1" dirty="0" smtClean="0">
                <a:solidFill>
                  <a:srgbClr val="FFC000"/>
                </a:solidFill>
                <a:sym typeface="Wingdings" panose="05000000000000000000" pitchFamily="2" charset="2"/>
              </a:rPr>
              <a:t>  H</a:t>
            </a:r>
            <a:r>
              <a:rPr lang="en-US" altLang="en-US" sz="3600" b="1" baseline="-25000" dirty="0" smtClean="0">
                <a:solidFill>
                  <a:srgbClr val="FFC000"/>
                </a:solidFill>
                <a:sym typeface="Wingdings" panose="05000000000000000000" pitchFamily="2" charset="2"/>
              </a:rPr>
              <a:t>2</a:t>
            </a:r>
            <a:r>
              <a:rPr lang="en-US" altLang="en-US" sz="3600" b="1" dirty="0" smtClean="0">
                <a:solidFill>
                  <a:srgbClr val="FFC000"/>
                </a:solidFill>
                <a:sym typeface="Wingdings" panose="05000000000000000000" pitchFamily="2" charset="2"/>
              </a:rPr>
              <a:t>CO</a:t>
            </a:r>
            <a:r>
              <a:rPr lang="en-US" altLang="en-US" sz="3600" b="1" baseline="-25000" dirty="0" smtClean="0">
                <a:solidFill>
                  <a:srgbClr val="FFC000"/>
                </a:solidFill>
                <a:sym typeface="Wingdings" panose="05000000000000000000" pitchFamily="2" charset="2"/>
              </a:rPr>
              <a:t>3</a:t>
            </a:r>
            <a:endParaRPr lang="en-US" altLang="en-US" sz="3600" b="1" baseline="-25000" dirty="0">
              <a:solidFill>
                <a:srgbClr val="FFC000"/>
              </a:solidFill>
            </a:endParaRPr>
          </a:p>
        </p:txBody>
      </p:sp>
      <p:sp>
        <p:nvSpPr>
          <p:cNvPr id="32797" name="Text Box 29"/>
          <p:cNvSpPr txBox="1">
            <a:spLocks noChangeArrowheads="1"/>
          </p:cNvSpPr>
          <p:nvPr/>
        </p:nvSpPr>
        <p:spPr bwMode="auto">
          <a:xfrm>
            <a:off x="6164825" y="3505200"/>
            <a:ext cx="2802193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2800" dirty="0" smtClean="0"/>
              <a:t>   Accepts 		H</a:t>
            </a:r>
            <a:r>
              <a:rPr lang="en-US" altLang="en-US" sz="2800" dirty="0"/>
              <a:t>+ </a:t>
            </a:r>
            <a:r>
              <a:rPr lang="en-US" altLang="en-US" sz="2800" dirty="0" smtClean="0"/>
              <a:t>ion 	     </a:t>
            </a:r>
            <a:r>
              <a:rPr lang="en-US" altLang="en-US" sz="2800" dirty="0"/>
              <a:t> </a:t>
            </a:r>
            <a:r>
              <a:rPr lang="en-US" altLang="en-US" sz="2800" dirty="0" smtClean="0"/>
              <a:t>in reverse </a:t>
            </a:r>
            <a:r>
              <a:rPr lang="en-US" altLang="en-US" sz="2800" dirty="0" err="1" smtClean="0"/>
              <a:t>rxn</a:t>
            </a:r>
            <a:endParaRPr lang="en-US" altLang="en-US" sz="2800" dirty="0"/>
          </a:p>
        </p:txBody>
      </p:sp>
      <p:sp>
        <p:nvSpPr>
          <p:cNvPr id="32798" name="Text Box 30"/>
          <p:cNvSpPr txBox="1">
            <a:spLocks noChangeArrowheads="1"/>
          </p:cNvSpPr>
          <p:nvPr/>
        </p:nvSpPr>
        <p:spPr bwMode="auto">
          <a:xfrm>
            <a:off x="8839199" y="3505200"/>
            <a:ext cx="2694039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2800" dirty="0" smtClean="0"/>
              <a:t>    Donates	 </a:t>
            </a:r>
            <a:r>
              <a:rPr lang="en-US" altLang="en-US" sz="2800" dirty="0"/>
              <a:t>H+ </a:t>
            </a:r>
            <a:r>
              <a:rPr lang="en-US" altLang="en-US" sz="2800" dirty="0" smtClean="0"/>
              <a:t>ion in reverse </a:t>
            </a:r>
            <a:r>
              <a:rPr lang="en-US" altLang="en-US" sz="2800" dirty="0" err="1" smtClean="0"/>
              <a:t>rxn</a:t>
            </a:r>
            <a:endParaRPr lang="en-US" altLang="en-US" sz="2800" dirty="0"/>
          </a:p>
        </p:txBody>
      </p:sp>
      <p:sp>
        <p:nvSpPr>
          <p:cNvPr id="32799" name="Text Box 31"/>
          <p:cNvSpPr txBox="1">
            <a:spLocks noChangeArrowheads="1"/>
          </p:cNvSpPr>
          <p:nvPr/>
        </p:nvSpPr>
        <p:spPr bwMode="auto">
          <a:xfrm>
            <a:off x="6455391" y="2559050"/>
            <a:ext cx="2231409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2800" b="1" dirty="0" smtClean="0">
                <a:solidFill>
                  <a:srgbClr val="6666FF"/>
                </a:solidFill>
              </a:rPr>
              <a:t>Conjugate BASE</a:t>
            </a:r>
            <a:endParaRPr lang="en-US" altLang="en-US" sz="2800" b="1" dirty="0">
              <a:solidFill>
                <a:srgbClr val="6666FF"/>
              </a:solidFill>
            </a:endParaRPr>
          </a:p>
        </p:txBody>
      </p:sp>
      <p:sp>
        <p:nvSpPr>
          <p:cNvPr id="32800" name="Text Box 32"/>
          <p:cNvSpPr txBox="1">
            <a:spLocks noChangeArrowheads="1"/>
          </p:cNvSpPr>
          <p:nvPr/>
        </p:nvSpPr>
        <p:spPr bwMode="auto">
          <a:xfrm>
            <a:off x="3886200" y="2590801"/>
            <a:ext cx="1981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66"/>
                </a:solidFill>
              </a:rPr>
              <a:t>ACID</a:t>
            </a:r>
          </a:p>
        </p:txBody>
      </p:sp>
      <p:sp>
        <p:nvSpPr>
          <p:cNvPr id="32801" name="Freeform 33"/>
          <p:cNvSpPr>
            <a:spLocks/>
          </p:cNvSpPr>
          <p:nvPr/>
        </p:nvSpPr>
        <p:spPr bwMode="auto">
          <a:xfrm>
            <a:off x="4599297" y="1016000"/>
            <a:ext cx="2868304" cy="584200"/>
          </a:xfrm>
          <a:custGeom>
            <a:avLst/>
            <a:gdLst>
              <a:gd name="T0" fmla="*/ 9 w 2441"/>
              <a:gd name="T1" fmla="*/ 375 h 375"/>
              <a:gd name="T2" fmla="*/ 0 w 2441"/>
              <a:gd name="T3" fmla="*/ 0 h 375"/>
              <a:gd name="T4" fmla="*/ 2423 w 2441"/>
              <a:gd name="T5" fmla="*/ 0 h 375"/>
              <a:gd name="T6" fmla="*/ 2441 w 2441"/>
              <a:gd name="T7" fmla="*/ 347 h 3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441" h="375">
                <a:moveTo>
                  <a:pt x="9" y="375"/>
                </a:moveTo>
                <a:lnTo>
                  <a:pt x="0" y="0"/>
                </a:lnTo>
                <a:lnTo>
                  <a:pt x="2423" y="0"/>
                </a:lnTo>
                <a:lnTo>
                  <a:pt x="2441" y="347"/>
                </a:lnTo>
              </a:path>
            </a:pathLst>
          </a:custGeom>
          <a:noFill/>
          <a:ln w="38100" cmpd="sng">
            <a:solidFill>
              <a:srgbClr val="00CC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32802" name="Text Box 34"/>
          <p:cNvSpPr txBox="1">
            <a:spLocks noChangeArrowheads="1"/>
          </p:cNvSpPr>
          <p:nvPr/>
        </p:nvSpPr>
        <p:spPr bwMode="auto">
          <a:xfrm>
            <a:off x="2947916" y="5257800"/>
            <a:ext cx="503602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00CC00"/>
                </a:solidFill>
              </a:rPr>
              <a:t>Conjugate Acid – Base Pair</a:t>
            </a:r>
          </a:p>
        </p:txBody>
      </p:sp>
      <p:sp>
        <p:nvSpPr>
          <p:cNvPr id="32803" name="Freeform 35"/>
          <p:cNvSpPr>
            <a:spLocks/>
          </p:cNvSpPr>
          <p:nvPr/>
        </p:nvSpPr>
        <p:spPr bwMode="auto">
          <a:xfrm rot="10800000">
            <a:off x="2060812" y="4540250"/>
            <a:ext cx="7486414" cy="615950"/>
          </a:xfrm>
          <a:custGeom>
            <a:avLst/>
            <a:gdLst>
              <a:gd name="T0" fmla="*/ 9 w 2441"/>
              <a:gd name="T1" fmla="*/ 375 h 375"/>
              <a:gd name="T2" fmla="*/ 0 w 2441"/>
              <a:gd name="T3" fmla="*/ 0 h 375"/>
              <a:gd name="T4" fmla="*/ 2423 w 2441"/>
              <a:gd name="T5" fmla="*/ 0 h 375"/>
              <a:gd name="T6" fmla="*/ 2441 w 2441"/>
              <a:gd name="T7" fmla="*/ 347 h 3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441" h="375">
                <a:moveTo>
                  <a:pt x="9" y="375"/>
                </a:moveTo>
                <a:lnTo>
                  <a:pt x="0" y="0"/>
                </a:lnTo>
                <a:lnTo>
                  <a:pt x="2423" y="0"/>
                </a:lnTo>
                <a:lnTo>
                  <a:pt x="2441" y="347"/>
                </a:lnTo>
              </a:path>
            </a:pathLst>
          </a:custGeom>
          <a:noFill/>
          <a:ln w="38100" cmpd="sng">
            <a:solidFill>
              <a:srgbClr val="00CC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32804" name="Text Box 36"/>
          <p:cNvSpPr txBox="1">
            <a:spLocks noChangeArrowheads="1"/>
          </p:cNvSpPr>
          <p:nvPr/>
        </p:nvSpPr>
        <p:spPr bwMode="auto">
          <a:xfrm>
            <a:off x="2286001" y="457200"/>
            <a:ext cx="822959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00CC00"/>
                </a:solidFill>
              </a:rPr>
              <a:t>Conjugate Acid – Base Pair</a:t>
            </a:r>
          </a:p>
        </p:txBody>
      </p:sp>
    </p:spTree>
    <p:extLst>
      <p:ext uri="{BB962C8B-B14F-4D97-AF65-F5344CB8AC3E}">
        <p14:creationId xmlns:p14="http://schemas.microsoft.com/office/powerpoint/2010/main" val="368861472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28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28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2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2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2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2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27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27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2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2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32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32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32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32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7" grpId="0"/>
      <p:bldP spid="32778" grpId="0"/>
      <p:bldP spid="32779" grpId="0"/>
      <p:bldP spid="32780" grpId="0"/>
      <p:bldP spid="32796" grpId="0"/>
      <p:bldP spid="32797" grpId="0"/>
      <p:bldP spid="32798" grpId="0"/>
      <p:bldP spid="32799" grpId="0"/>
      <p:bldP spid="32800" grpId="0"/>
      <p:bldP spid="32802" grpId="0"/>
      <p:bldP spid="32804" grpId="0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2103</TotalTime>
  <Words>1080</Words>
  <Application>Microsoft Office PowerPoint</Application>
  <PresentationFormat>Widescreen</PresentationFormat>
  <Paragraphs>329</Paragraphs>
  <Slides>29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41" baseType="lpstr">
      <vt:lpstr>Arial</vt:lpstr>
      <vt:lpstr>Calibri</vt:lpstr>
      <vt:lpstr>Cambria Math</vt:lpstr>
      <vt:lpstr>Century Gothic</vt:lpstr>
      <vt:lpstr>Impact</vt:lpstr>
      <vt:lpstr>Monotype Corsiva</vt:lpstr>
      <vt:lpstr>Tahoma</vt:lpstr>
      <vt:lpstr>Wingdings</vt:lpstr>
      <vt:lpstr>Wingdings 3</vt:lpstr>
      <vt:lpstr>Wisp</vt:lpstr>
      <vt:lpstr>Equation</vt:lpstr>
      <vt:lpstr>Photo Editor Photo</vt:lpstr>
      <vt:lpstr>Acids &amp; Bases</vt:lpstr>
      <vt:lpstr>PowerPoint Presentation</vt:lpstr>
      <vt:lpstr>Definitions of Acids &amp; Bases: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Strength</vt:lpstr>
      <vt:lpstr>PowerPoint Presentation</vt:lpstr>
      <vt:lpstr>Kw: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CH3COOH(aq) ⇄ CH3COO-(aq)  +  H+(aq) vinegar/acetic acid</vt:lpstr>
      <vt:lpstr>Simplifying I.C.E. tables(the 5% rule)</vt:lpstr>
      <vt:lpstr>PowerPoint Presentation</vt:lpstr>
      <vt:lpstr>PowerPoint Presentation</vt:lpstr>
      <vt:lpstr>PowerPoint Presentation</vt:lpstr>
      <vt:lpstr>NH3  +  H2O   NH4+  +  OH- ammonia</vt:lpstr>
      <vt:lpstr>Relationship between Ka &amp; Kb:</vt:lpstr>
      <vt:lpstr>Ex. 1 Calculate the Kb for CN- acting as a base in water, if the Ka of HCN = 4.8 x 10-10.</vt:lpstr>
      <vt:lpstr>PowerPoint Presentation</vt:lpstr>
      <vt:lpstr>Naming acids: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Acids &amp; Bases</dc:title>
  <dc:creator>Colette Isernhagen</dc:creator>
  <cp:lastModifiedBy>Colette Isernhagen</cp:lastModifiedBy>
  <cp:revision>85</cp:revision>
  <cp:lastPrinted>2018-04-06T22:08:18Z</cp:lastPrinted>
  <dcterms:created xsi:type="dcterms:W3CDTF">2018-04-03T00:31:21Z</dcterms:created>
  <dcterms:modified xsi:type="dcterms:W3CDTF">2019-04-08T19:30:28Z</dcterms:modified>
</cp:coreProperties>
</file>