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handoutMasterIdLst>
    <p:handoutMasterId r:id="rId30"/>
  </p:handoutMasterIdLst>
  <p:sldIdLst>
    <p:sldId id="256" r:id="rId2"/>
    <p:sldId id="257" r:id="rId3"/>
    <p:sldId id="258" r:id="rId4"/>
    <p:sldId id="302" r:id="rId5"/>
    <p:sldId id="259" r:id="rId6"/>
    <p:sldId id="266" r:id="rId7"/>
    <p:sldId id="275" r:id="rId8"/>
    <p:sldId id="260" r:id="rId9"/>
    <p:sldId id="267" r:id="rId10"/>
    <p:sldId id="261" r:id="rId11"/>
    <p:sldId id="263" r:id="rId12"/>
    <p:sldId id="269" r:id="rId13"/>
    <p:sldId id="264" r:id="rId14"/>
    <p:sldId id="265" r:id="rId15"/>
    <p:sldId id="262" r:id="rId16"/>
    <p:sldId id="272" r:id="rId17"/>
    <p:sldId id="273" r:id="rId18"/>
    <p:sldId id="300" r:id="rId19"/>
    <p:sldId id="276" r:id="rId20"/>
    <p:sldId id="288" r:id="rId21"/>
    <p:sldId id="293" r:id="rId22"/>
    <p:sldId id="294" r:id="rId23"/>
    <p:sldId id="298" r:id="rId24"/>
    <p:sldId id="299" r:id="rId25"/>
    <p:sldId id="295" r:id="rId26"/>
    <p:sldId id="296" r:id="rId27"/>
    <p:sldId id="297" r:id="rId28"/>
    <p:sldId id="303" r:id="rId2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A7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719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108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7071"/>
          </a:xfrm>
          <a:prstGeom prst="rect">
            <a:avLst/>
          </a:prstGeom>
        </p:spPr>
        <p:txBody>
          <a:bodyPr vert="horz" lIns="93308" tIns="46654" rIns="93308" bIns="46654" rtlCol="0"/>
          <a:lstStyle>
            <a:lvl1pPr algn="r">
              <a:defRPr sz="1200"/>
            </a:lvl1pPr>
          </a:lstStyle>
          <a:p>
            <a:fld id="{B1FD41BC-2331-4822-9CA8-5807A5F2D2E9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08" tIns="46654" rIns="93308" bIns="46654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7070"/>
          </a:xfrm>
          <a:prstGeom prst="rect">
            <a:avLst/>
          </a:prstGeom>
        </p:spPr>
        <p:txBody>
          <a:bodyPr vert="horz" lIns="93308" tIns="46654" rIns="93308" bIns="46654" rtlCol="0" anchor="b"/>
          <a:lstStyle>
            <a:lvl1pPr algn="r">
              <a:defRPr sz="1200"/>
            </a:lvl1pPr>
          </a:lstStyle>
          <a:p>
            <a:fld id="{52230520-8170-4B1C-B5D4-D4477C8B41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1857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50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0453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0982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665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94804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8969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373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29438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bg>
      <p:bgPr shadeToTitle="1"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541" y="274638"/>
            <a:ext cx="9614859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D29B8-72AD-4698-AA3B-961D18BD6F19}" type="datetimeFigureOut">
              <a:rPr lang="en-CA" smtClean="0"/>
              <a:pPr/>
              <a:t>2020-03-16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0" y="2"/>
            <a:ext cx="1391477" cy="620687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19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812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29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7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0556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535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100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709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613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F9996-79F3-4A07-BA53-BE61620F3F83}" type="datetimeFigureOut">
              <a:rPr lang="en-CA" smtClean="0"/>
              <a:t>2020-03-16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A8EBB26-765F-4571-A614-182828ED88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32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Equilibrium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976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567" y="534649"/>
            <a:ext cx="8911687" cy="1280890"/>
          </a:xfrm>
        </p:spPr>
        <p:txBody>
          <a:bodyPr/>
          <a:lstStyle/>
          <a:p>
            <a:r>
              <a:rPr lang="en-CA" dirty="0" smtClean="0"/>
              <a:t>Ex. 		E + N</a:t>
            </a:r>
            <a:r>
              <a:rPr lang="en-CA" baseline="-25000" dirty="0" smtClean="0"/>
              <a:t>2</a:t>
            </a:r>
            <a:r>
              <a:rPr lang="en-CA" dirty="0" smtClean="0"/>
              <a:t>O</a:t>
            </a:r>
            <a:r>
              <a:rPr lang="en-CA" baseline="-25000" dirty="0" smtClean="0"/>
              <a:t>4</a:t>
            </a:r>
            <a:r>
              <a:rPr lang="en-CA" dirty="0" smtClean="0"/>
              <a:t> </a:t>
            </a:r>
            <a:r>
              <a:rPr lang="en-CA" baseline="-25000" dirty="0" smtClean="0"/>
              <a:t>(g)</a:t>
            </a:r>
            <a:r>
              <a:rPr lang="en-CA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⇄ 2 NO</a:t>
            </a:r>
            <a:r>
              <a:rPr lang="en-CA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 (g)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3927" y="1175094"/>
            <a:ext cx="6545178" cy="389823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3000" b="1" dirty="0" smtClean="0"/>
              <a:t>At equilibrium	Rate 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000" b="1" dirty="0" smtClean="0"/>
              <a:t>				</a:t>
            </a:r>
            <a:r>
              <a:rPr lang="en-CA" sz="3000" b="1" dirty="0"/>
              <a:t>	</a:t>
            </a:r>
            <a:r>
              <a:rPr lang="en-CA" sz="3000" b="1" dirty="0" smtClean="0"/>
              <a:t>	Rate R</a:t>
            </a:r>
          </a:p>
          <a:p>
            <a:pPr marL="0" indent="0">
              <a:spcBef>
                <a:spcPts val="0"/>
              </a:spcBef>
              <a:buNone/>
            </a:pPr>
            <a:endParaRPr lang="en-CA" sz="3000" b="1" dirty="0"/>
          </a:p>
          <a:p>
            <a:pPr marL="0" indent="0">
              <a:spcBef>
                <a:spcPts val="0"/>
              </a:spcBef>
              <a:buNone/>
            </a:pPr>
            <a:r>
              <a:rPr lang="en-CA" sz="3000" b="1" dirty="0" smtClean="0"/>
              <a:t>Inc. temp.		Rate </a:t>
            </a:r>
            <a:r>
              <a:rPr lang="en-CA" sz="3000" b="1" dirty="0"/>
              <a:t>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000" b="1" dirty="0"/>
              <a:t>	</a:t>
            </a:r>
            <a:r>
              <a:rPr lang="en-CA" sz="3000" b="1" dirty="0" smtClean="0"/>
              <a:t>					Rate </a:t>
            </a:r>
            <a:r>
              <a:rPr lang="en-CA" sz="3000" b="1" dirty="0"/>
              <a:t>R</a:t>
            </a:r>
          </a:p>
          <a:p>
            <a:pPr marL="0" indent="0">
              <a:spcBef>
                <a:spcPts val="0"/>
              </a:spcBef>
              <a:buNone/>
            </a:pPr>
            <a:endParaRPr lang="en-CA" sz="30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CA" sz="3000" b="1" dirty="0" smtClean="0"/>
              <a:t>Later					Rate </a:t>
            </a:r>
            <a:r>
              <a:rPr lang="en-CA" sz="3000" b="1" dirty="0"/>
              <a:t>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000" b="1" dirty="0"/>
              <a:t>					</a:t>
            </a:r>
            <a:r>
              <a:rPr lang="en-CA" sz="3000" b="1" dirty="0" smtClean="0"/>
              <a:t>	Rate R</a:t>
            </a:r>
          </a:p>
          <a:p>
            <a:pPr marL="0" indent="0">
              <a:spcBef>
                <a:spcPts val="0"/>
              </a:spcBef>
              <a:buNone/>
            </a:pPr>
            <a:endParaRPr lang="en-CA" sz="3000" b="1" dirty="0"/>
          </a:p>
          <a:p>
            <a:pPr marL="0" indent="0">
              <a:spcBef>
                <a:spcPts val="0"/>
              </a:spcBef>
              <a:buNone/>
            </a:pPr>
            <a:r>
              <a:rPr lang="en-CA" sz="3000" b="1" dirty="0" smtClean="0"/>
              <a:t>Much later!</a:t>
            </a:r>
            <a:r>
              <a:rPr lang="en-CA" sz="3000" b="1" dirty="0"/>
              <a:t>		</a:t>
            </a:r>
            <a:r>
              <a:rPr lang="en-CA" sz="3000" b="1" dirty="0" smtClean="0"/>
              <a:t>Rate </a:t>
            </a:r>
            <a:r>
              <a:rPr lang="en-CA" sz="3000" b="1" dirty="0"/>
              <a:t>F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CA" sz="3000" b="1" dirty="0"/>
              <a:t>					</a:t>
            </a:r>
            <a:r>
              <a:rPr lang="en-CA" sz="3000" b="1" dirty="0" smtClean="0"/>
              <a:t>	Rate </a:t>
            </a:r>
            <a:r>
              <a:rPr lang="en-CA" sz="3000" b="1" dirty="0"/>
              <a:t>R</a:t>
            </a:r>
            <a:endParaRPr lang="en-CA" sz="3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4561474" y="-19349"/>
            <a:ext cx="239841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Please write</a:t>
            </a:r>
            <a:endParaRPr lang="en-US" sz="3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940970" y="1273563"/>
            <a:ext cx="45678" cy="509737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6296528" y="1273563"/>
            <a:ext cx="58935" cy="5097370"/>
          </a:xfrm>
          <a:prstGeom prst="line">
            <a:avLst/>
          </a:prstGeom>
          <a:ln w="508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>
            <a:off x="4989096" y="1331716"/>
            <a:ext cx="1355558" cy="25866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0800000">
            <a:off x="4965033" y="1776874"/>
            <a:ext cx="1355558" cy="258669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994669" y="2650927"/>
            <a:ext cx="3154724" cy="25190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10800000">
            <a:off x="4969383" y="4571957"/>
            <a:ext cx="2057061" cy="241569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4989095" y="4126799"/>
            <a:ext cx="2534655" cy="31908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10800000">
            <a:off x="4999905" y="3103832"/>
            <a:ext cx="1355558" cy="258669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0800000">
            <a:off x="4977404" y="5783140"/>
            <a:ext cx="1836482" cy="331520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997117" y="5440974"/>
            <a:ext cx="1853202" cy="27279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b="1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92796" y="1464060"/>
            <a:ext cx="164166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/>
              <a:t>equal</a:t>
            </a:r>
            <a:endParaRPr lang="en-CA" sz="2500" dirty="0"/>
          </a:p>
        </p:txBody>
      </p:sp>
      <p:sp>
        <p:nvSpPr>
          <p:cNvPr id="21" name="TextBox 20"/>
          <p:cNvSpPr txBox="1"/>
          <p:nvPr/>
        </p:nvSpPr>
        <p:spPr>
          <a:xfrm>
            <a:off x="6495827" y="2776909"/>
            <a:ext cx="5696173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/>
              <a:t>Forward </a:t>
            </a:r>
            <a:r>
              <a:rPr lang="en-CA" sz="2500" dirty="0" err="1" smtClean="0"/>
              <a:t>rxn</a:t>
            </a:r>
            <a:r>
              <a:rPr lang="en-CA" sz="2500" dirty="0" smtClean="0"/>
              <a:t> is favoured.</a:t>
            </a:r>
          </a:p>
          <a:p>
            <a:r>
              <a:rPr lang="en-CA" sz="2500" dirty="0" smtClean="0"/>
              <a:t>For a time </a:t>
            </a:r>
            <a:r>
              <a:rPr lang="en-CA" sz="2500" dirty="0"/>
              <a:t>[N</a:t>
            </a:r>
            <a:r>
              <a:rPr lang="en-CA" sz="2500" baseline="-25000" dirty="0"/>
              <a:t>2</a:t>
            </a:r>
            <a:r>
              <a:rPr lang="en-CA" sz="2500" dirty="0"/>
              <a:t>O</a:t>
            </a:r>
            <a:r>
              <a:rPr lang="en-CA" sz="2500" baseline="-25000" dirty="0"/>
              <a:t>4</a:t>
            </a:r>
            <a:r>
              <a:rPr lang="en-CA" sz="2500" dirty="0"/>
              <a:t>] will </a:t>
            </a:r>
            <a:r>
              <a:rPr lang="en-CA" sz="2500" dirty="0" err="1"/>
              <a:t>dec</a:t>
            </a:r>
            <a:r>
              <a:rPr lang="en-CA" sz="2500" dirty="0" err="1" smtClean="0"/>
              <a:t>.</a:t>
            </a:r>
            <a:r>
              <a:rPr lang="en-CA" sz="2500" dirty="0" smtClean="0"/>
              <a:t> &amp; </a:t>
            </a:r>
            <a:r>
              <a:rPr lang="en-CA" sz="2500" dirty="0"/>
              <a:t>[</a:t>
            </a:r>
            <a:r>
              <a:rPr lang="en-CA" sz="2500" dirty="0" smtClean="0"/>
              <a:t>NO</a:t>
            </a:r>
            <a:r>
              <a:rPr lang="en-CA" sz="2500" baseline="-25000" dirty="0" smtClean="0"/>
              <a:t>2</a:t>
            </a:r>
            <a:r>
              <a:rPr lang="en-CA" sz="2500" dirty="0" smtClean="0"/>
              <a:t>] will </a:t>
            </a:r>
            <a:r>
              <a:rPr lang="en-CA" sz="2500" dirty="0" err="1" smtClean="0"/>
              <a:t>inc.</a:t>
            </a:r>
            <a:r>
              <a:rPr lang="en-CA" sz="2500" dirty="0" smtClean="0"/>
              <a:t> </a:t>
            </a:r>
            <a:endParaRPr lang="en-CA" sz="2500" dirty="0"/>
          </a:p>
        </p:txBody>
      </p:sp>
      <p:sp>
        <p:nvSpPr>
          <p:cNvPr id="22" name="TextBox 21"/>
          <p:cNvSpPr txBox="1"/>
          <p:nvPr/>
        </p:nvSpPr>
        <p:spPr>
          <a:xfrm>
            <a:off x="7026444" y="4358218"/>
            <a:ext cx="54820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/>
              <a:t>As [NO</a:t>
            </a:r>
            <a:r>
              <a:rPr lang="en-CA" sz="2500" baseline="-25000" dirty="0" smtClean="0"/>
              <a:t>2</a:t>
            </a:r>
            <a:r>
              <a:rPr lang="en-CA" sz="2500" dirty="0" smtClean="0"/>
              <a:t>] </a:t>
            </a:r>
            <a:r>
              <a:rPr lang="en-CA" sz="2500" dirty="0" err="1" smtClean="0"/>
              <a:t>inc.</a:t>
            </a:r>
            <a:r>
              <a:rPr lang="en-CA" sz="2500" dirty="0" smtClean="0"/>
              <a:t> the reverse rate </a:t>
            </a:r>
            <a:r>
              <a:rPr lang="en-CA" sz="2500" dirty="0" err="1" smtClean="0"/>
              <a:t>inc.</a:t>
            </a:r>
            <a:endParaRPr lang="en-CA" sz="2500" dirty="0" smtClean="0"/>
          </a:p>
          <a:p>
            <a:r>
              <a:rPr lang="en-CA" sz="2500" dirty="0" smtClean="0"/>
              <a:t>&amp; as [N</a:t>
            </a:r>
            <a:r>
              <a:rPr lang="en-CA" sz="2500" baseline="-25000" dirty="0" smtClean="0"/>
              <a:t>2</a:t>
            </a:r>
            <a:r>
              <a:rPr lang="en-CA" sz="2500" dirty="0" smtClean="0"/>
              <a:t>O</a:t>
            </a:r>
            <a:r>
              <a:rPr lang="en-CA" sz="2500" baseline="-25000" dirty="0" smtClean="0"/>
              <a:t>4</a:t>
            </a:r>
            <a:r>
              <a:rPr lang="en-CA" sz="2500" dirty="0" smtClean="0"/>
              <a:t>] </a:t>
            </a:r>
            <a:r>
              <a:rPr lang="en-CA" sz="2500" dirty="0" err="1" smtClean="0"/>
              <a:t>dec.</a:t>
            </a:r>
            <a:r>
              <a:rPr lang="en-CA" sz="2500" dirty="0" smtClean="0"/>
              <a:t> the forward rate </a:t>
            </a:r>
            <a:r>
              <a:rPr lang="en-CA" sz="2500" dirty="0" err="1" smtClean="0"/>
              <a:t>dec.</a:t>
            </a:r>
            <a:endParaRPr lang="en-CA" sz="2500" dirty="0"/>
          </a:p>
          <a:p>
            <a:endParaRPr lang="en-CA" sz="2500" dirty="0"/>
          </a:p>
        </p:txBody>
      </p:sp>
      <p:sp>
        <p:nvSpPr>
          <p:cNvPr id="23" name="TextBox 22"/>
          <p:cNvSpPr txBox="1"/>
          <p:nvPr/>
        </p:nvSpPr>
        <p:spPr>
          <a:xfrm>
            <a:off x="6902118" y="5690141"/>
            <a:ext cx="52898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500" dirty="0" smtClean="0"/>
              <a:t>Eventually a new equilibrium is established</a:t>
            </a:r>
            <a:endParaRPr lang="en-CA" sz="2500" dirty="0"/>
          </a:p>
        </p:txBody>
      </p:sp>
    </p:spTree>
    <p:extLst>
      <p:ext uri="{BB962C8B-B14F-4D97-AF65-F5344CB8AC3E}">
        <p14:creationId xmlns:p14="http://schemas.microsoft.com/office/powerpoint/2010/main" val="630601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  <p:bldP spid="21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712787"/>
          </a:xfrm>
        </p:spPr>
        <p:txBody>
          <a:bodyPr/>
          <a:lstStyle/>
          <a:p>
            <a:r>
              <a:rPr lang="en-US" altLang="en-US" sz="3800"/>
              <a:t>Ex.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329407"/>
            <a:ext cx="9296400" cy="609600"/>
          </a:xfrm>
          <a:ln w="38100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 sz="4000" b="1"/>
              <a:t>2SO</a:t>
            </a:r>
            <a:r>
              <a:rPr lang="en-US" altLang="en-US" sz="4000" b="1" baseline="-25000"/>
              <a:t>2</a:t>
            </a:r>
            <a:r>
              <a:rPr lang="en-US" altLang="en-US" sz="4000" b="1"/>
              <a:t>	 +	O</a:t>
            </a:r>
            <a:r>
              <a:rPr lang="en-US" altLang="en-US" sz="4000" b="1" baseline="-25000"/>
              <a:t>2</a:t>
            </a:r>
            <a:r>
              <a:rPr lang="en-US" altLang="en-US" sz="4000" b="1"/>
              <a:t>	</a:t>
            </a:r>
            <a:r>
              <a:rPr lang="en-US" altLang="en-US" sz="4000" b="1">
                <a:sym typeface="Wingdings" panose="05000000000000000000" pitchFamily="2" charset="2"/>
              </a:rPr>
              <a:t></a:t>
            </a:r>
            <a:r>
              <a:rPr lang="en-US" altLang="en-US" sz="4000" b="1"/>
              <a:t>	2SO</a:t>
            </a:r>
            <a:r>
              <a:rPr lang="en-US" altLang="en-US" sz="4000" b="1" baseline="-25000"/>
              <a:t>3</a:t>
            </a:r>
            <a:r>
              <a:rPr lang="en-US" altLang="en-US" sz="4000" b="1"/>
              <a:t>		∆H = -197kJ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25642" y="1409700"/>
            <a:ext cx="11566358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9925" indent="-325438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2350" indent="-350838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39850" indent="-315913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81163" indent="-339725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383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5955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527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09963" indent="-339725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>
              <a:buNone/>
            </a:pPr>
            <a:r>
              <a:rPr lang="en-US" altLang="en-US" dirty="0"/>
              <a:t>Initially:		only SO</a:t>
            </a:r>
            <a:r>
              <a:rPr lang="en-US" altLang="en-US" baseline="-25000" dirty="0"/>
              <a:t>2</a:t>
            </a:r>
            <a:r>
              <a:rPr lang="en-US" altLang="en-US" dirty="0"/>
              <a:t> &amp; O</a:t>
            </a:r>
            <a:r>
              <a:rPr lang="en-US" altLang="en-US" baseline="-25000" dirty="0"/>
              <a:t>2</a:t>
            </a:r>
          </a:p>
          <a:p>
            <a:pPr marL="0" indent="0">
              <a:buNone/>
            </a:pPr>
            <a:r>
              <a:rPr lang="en-US" altLang="en-US" dirty="0"/>
              <a:t>At </a:t>
            </a:r>
            <a:r>
              <a:rPr lang="en-US" altLang="en-US" dirty="0" smtClean="0"/>
              <a:t>equilibrium:</a:t>
            </a:r>
            <a:r>
              <a:rPr lang="en-US" altLang="en-US" dirty="0"/>
              <a:t>	</a:t>
            </a:r>
            <a:r>
              <a:rPr lang="en-US" altLang="en-US" dirty="0" smtClean="0"/>
              <a:t>synthesis rate of </a:t>
            </a:r>
            <a:r>
              <a:rPr lang="en-US" altLang="en-US" dirty="0"/>
              <a:t>SO</a:t>
            </a:r>
            <a:r>
              <a:rPr lang="en-US" altLang="en-US" baseline="-25000" dirty="0"/>
              <a:t>3</a:t>
            </a:r>
            <a:r>
              <a:rPr lang="en-US" altLang="en-US" dirty="0"/>
              <a:t> </a:t>
            </a:r>
            <a:r>
              <a:rPr lang="en-US" altLang="en-US" dirty="0" smtClean="0"/>
              <a:t>= synthesis rate </a:t>
            </a:r>
            <a:r>
              <a:rPr lang="en-US" altLang="en-US" dirty="0"/>
              <a:t>of </a:t>
            </a:r>
            <a:r>
              <a:rPr lang="en-US" altLang="en-US" dirty="0" smtClean="0"/>
              <a:t>SO</a:t>
            </a:r>
            <a:r>
              <a:rPr lang="en-US" altLang="en-US" baseline="-25000" dirty="0" smtClean="0"/>
              <a:t>2 </a:t>
            </a:r>
            <a:r>
              <a:rPr lang="en-US" altLang="en-US" dirty="0"/>
              <a:t>&amp; O</a:t>
            </a:r>
            <a:r>
              <a:rPr lang="en-US" altLang="en-US" baseline="-25000" dirty="0"/>
              <a:t>2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3962400" y="3429000"/>
            <a:ext cx="0" cy="236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3962400" y="5791200"/>
            <a:ext cx="3886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5219700" y="5791200"/>
            <a:ext cx="1752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20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 eaLnBrk="0" hangingPunct="0"/>
            <a:r>
              <a:rPr lang="en-US" altLang="en-US" sz="2800">
                <a:ea typeface="Times New Roman" panose="02020603050405020304" pitchFamily="18" charset="0"/>
                <a:cs typeface="Arial" panose="020B0604020202020204" pitchFamily="34" charset="0"/>
              </a:rPr>
              <a:t>Time </a:t>
            </a:r>
            <a:r>
              <a:rPr lang="en-US" altLang="en-US" sz="2800"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 rot="16200000">
            <a:off x="1905000" y="4318948"/>
            <a:ext cx="2971800" cy="381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dirty="0">
                <a:ea typeface="Times New Roman" panose="02020603050405020304" pitchFamily="18" charset="0"/>
                <a:cs typeface="Arial" panose="020B0604020202020204" pitchFamily="34" charset="0"/>
              </a:rPr>
              <a:t>Concentration</a:t>
            </a: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1524001" y="23981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1524001" y="23981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altLang="en-US"/>
          </a:p>
        </p:txBody>
      </p:sp>
      <p:sp>
        <p:nvSpPr>
          <p:cNvPr id="40975" name="Freeform 15"/>
          <p:cNvSpPr>
            <a:spLocks/>
          </p:cNvSpPr>
          <p:nvPr/>
        </p:nvSpPr>
        <p:spPr bwMode="auto">
          <a:xfrm>
            <a:off x="3962400" y="4267200"/>
            <a:ext cx="3429000" cy="838200"/>
          </a:xfrm>
          <a:custGeom>
            <a:avLst/>
            <a:gdLst>
              <a:gd name="T0" fmla="*/ 0 w 4530"/>
              <a:gd name="T1" fmla="*/ 0 h 1350"/>
              <a:gd name="T2" fmla="*/ 1530 w 4530"/>
              <a:gd name="T3" fmla="*/ 870 h 1350"/>
              <a:gd name="T4" fmla="*/ 2685 w 4530"/>
              <a:gd name="T5" fmla="*/ 1275 h 1350"/>
              <a:gd name="T6" fmla="*/ 4530 w 4530"/>
              <a:gd name="T7" fmla="*/ 1320 h 1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530" h="1350">
                <a:moveTo>
                  <a:pt x="0" y="0"/>
                </a:moveTo>
                <a:cubicBezTo>
                  <a:pt x="255" y="142"/>
                  <a:pt x="1083" y="657"/>
                  <a:pt x="1530" y="870"/>
                </a:cubicBezTo>
                <a:cubicBezTo>
                  <a:pt x="1977" y="1083"/>
                  <a:pt x="2185" y="1200"/>
                  <a:pt x="2685" y="1275"/>
                </a:cubicBezTo>
                <a:cubicBezTo>
                  <a:pt x="3185" y="1350"/>
                  <a:pt x="4146" y="1311"/>
                  <a:pt x="4530" y="1320"/>
                </a:cubicBezTo>
              </a:path>
            </a:pathLst>
          </a:custGeom>
          <a:noFill/>
          <a:ln w="381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0976" name="Freeform 16"/>
          <p:cNvSpPr>
            <a:spLocks/>
          </p:cNvSpPr>
          <p:nvPr/>
        </p:nvSpPr>
        <p:spPr bwMode="auto">
          <a:xfrm>
            <a:off x="3962400" y="3886200"/>
            <a:ext cx="3429000" cy="914400"/>
          </a:xfrm>
          <a:custGeom>
            <a:avLst/>
            <a:gdLst>
              <a:gd name="T0" fmla="*/ 0 w 4557"/>
              <a:gd name="T1" fmla="*/ 0 h 982"/>
              <a:gd name="T2" fmla="*/ 1107 w 4557"/>
              <a:gd name="T3" fmla="*/ 552 h 982"/>
              <a:gd name="T4" fmla="*/ 2187 w 4557"/>
              <a:gd name="T5" fmla="*/ 912 h 982"/>
              <a:gd name="T6" fmla="*/ 3372 w 4557"/>
              <a:gd name="T7" fmla="*/ 972 h 982"/>
              <a:gd name="T8" fmla="*/ 4557 w 4557"/>
              <a:gd name="T9" fmla="*/ 972 h 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57" h="982">
                <a:moveTo>
                  <a:pt x="0" y="0"/>
                </a:moveTo>
                <a:cubicBezTo>
                  <a:pt x="184" y="92"/>
                  <a:pt x="743" y="400"/>
                  <a:pt x="1107" y="552"/>
                </a:cubicBezTo>
                <a:cubicBezTo>
                  <a:pt x="1471" y="704"/>
                  <a:pt x="1810" y="842"/>
                  <a:pt x="2187" y="912"/>
                </a:cubicBezTo>
                <a:cubicBezTo>
                  <a:pt x="2564" y="982"/>
                  <a:pt x="2977" y="962"/>
                  <a:pt x="3372" y="972"/>
                </a:cubicBezTo>
                <a:cubicBezTo>
                  <a:pt x="3767" y="982"/>
                  <a:pt x="4310" y="972"/>
                  <a:pt x="4557" y="972"/>
                </a:cubicBezTo>
              </a:path>
            </a:pathLst>
          </a:custGeom>
          <a:noFill/>
          <a:ln w="38100" cmpd="sng">
            <a:solidFill>
              <a:srgbClr val="FF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0977" name="Freeform 17"/>
          <p:cNvSpPr>
            <a:spLocks/>
          </p:cNvSpPr>
          <p:nvPr/>
        </p:nvSpPr>
        <p:spPr bwMode="auto">
          <a:xfrm flipV="1">
            <a:off x="4038600" y="4876800"/>
            <a:ext cx="3352800" cy="852488"/>
          </a:xfrm>
          <a:custGeom>
            <a:avLst/>
            <a:gdLst>
              <a:gd name="T0" fmla="*/ 0 w 4557"/>
              <a:gd name="T1" fmla="*/ 0 h 982"/>
              <a:gd name="T2" fmla="*/ 1107 w 4557"/>
              <a:gd name="T3" fmla="*/ 552 h 982"/>
              <a:gd name="T4" fmla="*/ 2187 w 4557"/>
              <a:gd name="T5" fmla="*/ 912 h 982"/>
              <a:gd name="T6" fmla="*/ 3372 w 4557"/>
              <a:gd name="T7" fmla="*/ 972 h 982"/>
              <a:gd name="T8" fmla="*/ 4557 w 4557"/>
              <a:gd name="T9" fmla="*/ 972 h 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57" h="982">
                <a:moveTo>
                  <a:pt x="0" y="0"/>
                </a:moveTo>
                <a:cubicBezTo>
                  <a:pt x="184" y="92"/>
                  <a:pt x="743" y="400"/>
                  <a:pt x="1107" y="552"/>
                </a:cubicBezTo>
                <a:cubicBezTo>
                  <a:pt x="1471" y="704"/>
                  <a:pt x="1810" y="842"/>
                  <a:pt x="2187" y="912"/>
                </a:cubicBezTo>
                <a:cubicBezTo>
                  <a:pt x="2564" y="982"/>
                  <a:pt x="2977" y="962"/>
                  <a:pt x="3372" y="972"/>
                </a:cubicBezTo>
                <a:cubicBezTo>
                  <a:pt x="3767" y="982"/>
                  <a:pt x="4310" y="972"/>
                  <a:pt x="4557" y="972"/>
                </a:cubicBezTo>
              </a:path>
            </a:pathLst>
          </a:custGeom>
          <a:noFill/>
          <a:ln w="38100" cmpd="sng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7543800" y="4876800"/>
            <a:ext cx="1447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b="1">
                <a:solidFill>
                  <a:srgbClr val="33CC33"/>
                </a:solidFill>
              </a:rPr>
              <a:t>SO</a:t>
            </a:r>
            <a:r>
              <a:rPr lang="en-US" altLang="en-US" sz="2800" b="1" baseline="-25000">
                <a:solidFill>
                  <a:srgbClr val="33CC33"/>
                </a:solidFill>
              </a:rPr>
              <a:t>3</a:t>
            </a:r>
            <a:endParaRPr lang="en-US" altLang="en-US" sz="2800" b="1">
              <a:solidFill>
                <a:srgbClr val="33CC33"/>
              </a:solidFill>
            </a:endParaRP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7010400" y="5181600"/>
            <a:ext cx="1447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b="1">
                <a:solidFill>
                  <a:schemeClr val="tx2"/>
                </a:solidFill>
              </a:rPr>
              <a:t>O</a:t>
            </a:r>
            <a:r>
              <a:rPr lang="en-US" altLang="en-US" sz="2800" b="1" baseline="-25000">
                <a:solidFill>
                  <a:schemeClr val="tx2"/>
                </a:solidFill>
              </a:rPr>
              <a:t>2</a:t>
            </a:r>
            <a:endParaRPr lang="en-US" altLang="en-US" sz="2800" b="1">
              <a:solidFill>
                <a:schemeClr val="tx2"/>
              </a:solidFill>
            </a:endParaRPr>
          </a:p>
        </p:txBody>
      </p:sp>
      <p:sp>
        <p:nvSpPr>
          <p:cNvPr id="40980" name="Text Box 20"/>
          <p:cNvSpPr txBox="1">
            <a:spLocks noChangeArrowheads="1"/>
          </p:cNvSpPr>
          <p:nvPr/>
        </p:nvSpPr>
        <p:spPr bwMode="auto">
          <a:xfrm>
            <a:off x="7543800" y="4419600"/>
            <a:ext cx="1447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800" b="1">
                <a:solidFill>
                  <a:srgbClr val="FF0066"/>
                </a:solidFill>
              </a:rPr>
              <a:t>SO</a:t>
            </a:r>
            <a:r>
              <a:rPr lang="en-US" altLang="en-US" sz="2800" b="1" baseline="-25000">
                <a:solidFill>
                  <a:srgbClr val="FF0066"/>
                </a:solidFill>
              </a:rPr>
              <a:t>2</a:t>
            </a:r>
            <a:endParaRPr lang="en-US" altLang="en-US" sz="2800" b="1">
              <a:solidFill>
                <a:srgbClr val="FF00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83302" y="3236655"/>
            <a:ext cx="360869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</a:rPr>
              <a:t>SO</a:t>
            </a:r>
            <a:r>
              <a:rPr lang="en-US" sz="2800" b="1" baseline="-25000" dirty="0" smtClean="0">
                <a:solidFill>
                  <a:srgbClr val="FF0066"/>
                </a:solidFill>
              </a:rPr>
              <a:t>2</a:t>
            </a:r>
            <a:r>
              <a:rPr lang="en-US" sz="2800" b="1" dirty="0" smtClean="0">
                <a:solidFill>
                  <a:srgbClr val="FF0066"/>
                </a:solidFill>
              </a:rPr>
              <a:t> </a:t>
            </a:r>
            <a:r>
              <a:rPr lang="en-US" sz="2800" dirty="0" smtClean="0"/>
              <a:t>&amp;</a:t>
            </a:r>
            <a:r>
              <a:rPr lang="en-US" sz="2800" b="1" dirty="0" smtClean="0">
                <a:solidFill>
                  <a:srgbClr val="92D050"/>
                </a:solidFill>
              </a:rPr>
              <a:t> SO</a:t>
            </a:r>
            <a:r>
              <a:rPr lang="en-US" sz="2800" b="1" baseline="-25000" dirty="0" smtClean="0">
                <a:solidFill>
                  <a:srgbClr val="92D050"/>
                </a:solidFill>
              </a:rPr>
              <a:t>3</a:t>
            </a:r>
            <a:r>
              <a:rPr lang="en-US" sz="2800" dirty="0" smtClean="0"/>
              <a:t> are meant to overlap. </a:t>
            </a:r>
          </a:p>
          <a:p>
            <a:endParaRPr lang="en-US" sz="2800" dirty="0" smtClean="0"/>
          </a:p>
          <a:p>
            <a:r>
              <a:rPr lang="en-US" sz="2800" dirty="0" smtClean="0"/>
              <a:t>They are at equal concentration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810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uiExpand="1" build="p"/>
      <p:bldP spid="40967" grpId="0"/>
      <p:bldP spid="40968" grpId="0" animBg="1"/>
      <p:bldP spid="40978" grpId="0"/>
      <p:bldP spid="40979" grpId="0"/>
      <p:bldP spid="4098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6314" y="536117"/>
            <a:ext cx="8911687" cy="1280890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CA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 + I</a:t>
            </a:r>
            <a:r>
              <a:rPr lang="en-CA" baseline="-25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CA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 2HI</a:t>
            </a:r>
            <a:endParaRPr lang="en-CA" baseline="-250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8" y="1557338"/>
            <a:ext cx="6337300" cy="50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/>
          <p:cNvSpPr/>
          <p:nvPr/>
        </p:nvSpPr>
        <p:spPr bwMode="auto">
          <a:xfrm>
            <a:off x="8075614" y="1773239"/>
            <a:ext cx="3632292" cy="719137"/>
          </a:xfrm>
          <a:prstGeom prst="wedgeRoundRectCallout">
            <a:avLst>
              <a:gd name="adj1" fmla="val -154859"/>
              <a:gd name="adj2" fmla="val 162218"/>
              <a:gd name="adj3" fmla="val 16667"/>
            </a:avLst>
          </a:prstGeom>
          <a:solidFill>
            <a:srgbClr val="C00000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CA" dirty="0">
                <a:solidFill>
                  <a:schemeClr val="bg1"/>
                </a:solidFill>
                <a:sym typeface="Wingdings"/>
              </a:rPr>
              <a:t> </a:t>
            </a:r>
            <a:r>
              <a:rPr lang="en-CA" dirty="0">
                <a:solidFill>
                  <a:schemeClr val="bg1"/>
                </a:solidFill>
              </a:rPr>
              <a:t>Sudden increase in[H</a:t>
            </a:r>
            <a:r>
              <a:rPr lang="en-CA" baseline="-25000" dirty="0">
                <a:solidFill>
                  <a:schemeClr val="bg1"/>
                </a:solidFill>
              </a:rPr>
              <a:t>2</a:t>
            </a:r>
            <a:r>
              <a:rPr lang="en-CA" dirty="0">
                <a:solidFill>
                  <a:schemeClr val="bg1"/>
                </a:solidFill>
              </a:rPr>
              <a:t>].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8112126" y="2565401"/>
            <a:ext cx="2555875" cy="1368425"/>
          </a:xfrm>
          <a:prstGeom prst="wedgeRoundRectCallout">
            <a:avLst>
              <a:gd name="adj1" fmla="val -153882"/>
              <a:gd name="adj2" fmla="val -94131"/>
              <a:gd name="adj3" fmla="val 16667"/>
            </a:avLst>
          </a:prstGeom>
          <a:solidFill>
            <a:schemeClr val="tx2">
              <a:lumMod val="9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Char char=""/>
              <a:defRPr/>
            </a:pP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The equilibrium changes: </a:t>
            </a:r>
          </a:p>
          <a:p>
            <a:pPr>
              <a:defRPr/>
            </a:pP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[HI] goes way up, </a:t>
            </a:r>
          </a:p>
          <a:p>
            <a:pPr>
              <a:defRPr/>
            </a:pP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[I</a:t>
            </a:r>
            <a:r>
              <a:rPr lang="en-CA" baseline="-25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CA" dirty="0">
                <a:solidFill>
                  <a:schemeClr val="bg1">
                    <a:lumMod val="50000"/>
                  </a:schemeClr>
                </a:solidFill>
              </a:rPr>
              <a:t>] goes down.</a:t>
            </a:r>
            <a:endParaRPr lang="en-CA" baseline="-25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8075614" y="4149725"/>
            <a:ext cx="3972951" cy="1282084"/>
          </a:xfrm>
          <a:prstGeom prst="wedgeRoundRectCallout">
            <a:avLst>
              <a:gd name="adj1" fmla="val -126066"/>
              <a:gd name="adj2" fmla="val -75290"/>
              <a:gd name="adj3" fmla="val 16667"/>
            </a:avLst>
          </a:prstGeom>
          <a:solidFill>
            <a:srgbClr val="FFCCCC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CA" dirty="0">
                <a:latin typeface="Arial" pitchFamily="34" charset="0"/>
                <a:sym typeface="Wingdings"/>
              </a:rPr>
              <a:t></a:t>
            </a:r>
            <a:r>
              <a:rPr lang="en-CA" dirty="0">
                <a:latin typeface="Arial" pitchFamily="34" charset="0"/>
              </a:rPr>
              <a:t>This causes [H</a:t>
            </a:r>
            <a:r>
              <a:rPr lang="en-CA" baseline="-25000" dirty="0">
                <a:latin typeface="Arial" pitchFamily="34" charset="0"/>
              </a:rPr>
              <a:t>2</a:t>
            </a:r>
            <a:r>
              <a:rPr lang="en-CA" dirty="0">
                <a:latin typeface="Arial" pitchFamily="34" charset="0"/>
              </a:rPr>
              <a:t>] to adjust towards its original </a:t>
            </a:r>
            <a:r>
              <a:rPr lang="en-CA" dirty="0" smtClean="0">
                <a:latin typeface="Arial" pitchFamily="34" charset="0"/>
              </a:rPr>
              <a:t>level.</a:t>
            </a:r>
          </a:p>
          <a:p>
            <a:pPr>
              <a:defRPr/>
            </a:pPr>
            <a:r>
              <a:rPr lang="en-CA" dirty="0" smtClean="0">
                <a:latin typeface="Arial" pitchFamily="34" charset="0"/>
              </a:rPr>
              <a:t>It is a little higher because some HI will revert to H</a:t>
            </a:r>
            <a:r>
              <a:rPr lang="en-CA" baseline="-25000" dirty="0" smtClean="0">
                <a:latin typeface="Arial" pitchFamily="34" charset="0"/>
              </a:rPr>
              <a:t>2</a:t>
            </a:r>
            <a:r>
              <a:rPr lang="en-CA" dirty="0" smtClean="0">
                <a:latin typeface="Arial" pitchFamily="34" charset="0"/>
              </a:rPr>
              <a:t>!</a:t>
            </a:r>
            <a:endParaRPr lang="en-CA" dirty="0">
              <a:latin typeface="Arial" pitchFamily="34" charset="0"/>
            </a:endParaRPr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7588155" y="2565401"/>
            <a:ext cx="4603845" cy="1368425"/>
          </a:xfrm>
          <a:prstGeom prst="wedgeRoundRectCallout">
            <a:avLst>
              <a:gd name="adj1" fmla="val -61285"/>
              <a:gd name="adj2" fmla="val 130676"/>
              <a:gd name="adj3" fmla="val 16667"/>
            </a:avLst>
          </a:prstGeom>
          <a:solidFill>
            <a:schemeClr val="tx2">
              <a:lumMod val="90000"/>
            </a:schemeClr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Font typeface="Wingdings" pitchFamily="2" charset="2"/>
              <a:buChar char=""/>
              <a:defRPr/>
            </a:pPr>
            <a:r>
              <a:rPr lang="en-CA" dirty="0">
                <a:solidFill>
                  <a:schemeClr val="bg1"/>
                </a:solidFill>
              </a:rPr>
              <a:t>  The equilibrium changes</a:t>
            </a:r>
            <a:r>
              <a:rPr lang="en-CA" dirty="0" smtClean="0">
                <a:solidFill>
                  <a:schemeClr val="bg1"/>
                </a:solidFill>
              </a:rPr>
              <a:t>:</a:t>
            </a:r>
          </a:p>
          <a:p>
            <a:pPr>
              <a:defRPr/>
            </a:pPr>
            <a:r>
              <a:rPr lang="en-CA" dirty="0" smtClean="0">
                <a:solidFill>
                  <a:schemeClr val="bg1"/>
                </a:solidFill>
              </a:rPr>
              <a:t>More H</a:t>
            </a:r>
            <a:r>
              <a:rPr lang="en-CA" baseline="-25000" dirty="0" smtClean="0">
                <a:solidFill>
                  <a:schemeClr val="bg1"/>
                </a:solidFill>
              </a:rPr>
              <a:t>2</a:t>
            </a:r>
            <a:r>
              <a:rPr lang="en-CA" dirty="0" smtClean="0">
                <a:solidFill>
                  <a:schemeClr val="bg1"/>
                </a:solidFill>
              </a:rPr>
              <a:t> means that they are more likely to collide with I</a:t>
            </a:r>
            <a:r>
              <a:rPr lang="en-CA" baseline="-25000" dirty="0" smtClean="0">
                <a:solidFill>
                  <a:schemeClr val="bg1"/>
                </a:solidFill>
              </a:rPr>
              <a:t>2 </a:t>
            </a:r>
            <a:r>
              <a:rPr lang="en-CA" dirty="0" smtClean="0">
                <a:solidFill>
                  <a:schemeClr val="bg1"/>
                </a:solidFill>
              </a:rPr>
              <a:t>so…</a:t>
            </a:r>
            <a:r>
              <a:rPr lang="en-CA" dirty="0" smtClean="0">
                <a:solidFill>
                  <a:schemeClr val="bg1"/>
                </a:solidFill>
              </a:rPr>
              <a:t> </a:t>
            </a:r>
            <a:endParaRPr lang="en-CA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CA" dirty="0">
                <a:solidFill>
                  <a:schemeClr val="bg1"/>
                </a:solidFill>
              </a:rPr>
              <a:t>[HI] goes way up, </a:t>
            </a:r>
            <a:r>
              <a:rPr lang="en-CA" dirty="0" smtClean="0">
                <a:solidFill>
                  <a:schemeClr val="bg1"/>
                </a:solidFill>
              </a:rPr>
              <a:t> [</a:t>
            </a:r>
            <a:r>
              <a:rPr lang="en-CA" dirty="0">
                <a:solidFill>
                  <a:schemeClr val="bg1"/>
                </a:solidFill>
              </a:rPr>
              <a:t>I</a:t>
            </a:r>
            <a:r>
              <a:rPr lang="en-CA" baseline="-25000" dirty="0">
                <a:solidFill>
                  <a:schemeClr val="bg1"/>
                </a:solidFill>
              </a:rPr>
              <a:t>2</a:t>
            </a:r>
            <a:r>
              <a:rPr lang="en-CA" dirty="0">
                <a:solidFill>
                  <a:schemeClr val="bg1"/>
                </a:solidFill>
              </a:rPr>
              <a:t>] goes down.</a:t>
            </a:r>
            <a:endParaRPr lang="en-CA" baseline="-25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45958" y="400396"/>
            <a:ext cx="6473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This example starts at equilibrium.</a:t>
            </a:r>
          </a:p>
          <a:p>
            <a:r>
              <a:rPr lang="en-US" sz="2400" b="1" dirty="0" smtClean="0"/>
              <a:t>Then the chemist decides to add H</a:t>
            </a:r>
            <a:r>
              <a:rPr lang="en-US" sz="2400" b="1" baseline="-25000" dirty="0" smtClean="0"/>
              <a:t>2</a:t>
            </a:r>
            <a:r>
              <a:rPr lang="en-US" sz="2400" b="1" dirty="0" smtClean="0"/>
              <a:t>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9595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 descr="Image result for n2o4 no2 equilibr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303" y="1223996"/>
            <a:ext cx="9553310" cy="5634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87606" y="0"/>
            <a:ext cx="1070439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/>
              <a:t>This is a classic reversible reaction, it allows a visual indication of the concentration of N</a:t>
            </a:r>
            <a:r>
              <a:rPr lang="en-US" sz="2500" b="1" baseline="-25000" dirty="0" smtClean="0"/>
              <a:t>2</a:t>
            </a:r>
            <a:r>
              <a:rPr lang="en-US" sz="2500" b="1" dirty="0" smtClean="0"/>
              <a:t>O</a:t>
            </a:r>
            <a:r>
              <a:rPr lang="en-US" sz="2500" b="1" baseline="-25000" dirty="0" smtClean="0"/>
              <a:t>4</a:t>
            </a:r>
            <a:r>
              <a:rPr lang="en-US" sz="2500" b="1" dirty="0" smtClean="0"/>
              <a:t> vs NO</a:t>
            </a:r>
            <a:r>
              <a:rPr lang="en-US" sz="2500" b="1" baseline="-25000" dirty="0" smtClean="0"/>
              <a:t>2</a:t>
            </a:r>
            <a:r>
              <a:rPr lang="en-US" sz="2500" b="1" dirty="0" smtClean="0"/>
              <a:t>. </a:t>
            </a:r>
          </a:p>
          <a:p>
            <a:r>
              <a:rPr lang="en-US" sz="2500" b="1" dirty="0" smtClean="0"/>
              <a:t>The next example refers to this reaction.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68174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004" y="1892969"/>
            <a:ext cx="11227995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000" dirty="0" smtClean="0"/>
              <a:t>1. Inc. in temp.	</a:t>
            </a:r>
          </a:p>
          <a:p>
            <a:pPr marL="457200" lvl="1" indent="0">
              <a:buNone/>
            </a:pPr>
            <a:r>
              <a:rPr lang="en-CA" sz="3000" dirty="0" smtClean="0"/>
              <a:t>		Favours the endothermic </a:t>
            </a:r>
            <a:r>
              <a:rPr lang="en-CA" sz="3000" dirty="0" err="1" smtClean="0"/>
              <a:t>rxn</a:t>
            </a:r>
            <a:r>
              <a:rPr lang="en-CA" sz="3000" dirty="0" smtClean="0"/>
              <a:t>.</a:t>
            </a:r>
          </a:p>
          <a:p>
            <a:pPr marL="0" indent="0">
              <a:buNone/>
            </a:pPr>
            <a:r>
              <a:rPr lang="en-CA" sz="3000" dirty="0" smtClean="0"/>
              <a:t>2.[</a:t>
            </a:r>
            <a:r>
              <a:rPr lang="en-CA" sz="3000" dirty="0" err="1" smtClean="0"/>
              <a:t>inc.</a:t>
            </a:r>
            <a:r>
              <a:rPr lang="en-CA" sz="3000" dirty="0" smtClean="0"/>
              <a:t>] favour the higher order </a:t>
            </a:r>
            <a:r>
              <a:rPr lang="en-CA" sz="3000" dirty="0" err="1" smtClean="0"/>
              <a:t>rxn</a:t>
            </a:r>
            <a:r>
              <a:rPr lang="en-CA" sz="3000" dirty="0" smtClean="0"/>
              <a:t> at </a:t>
            </a:r>
            <a:r>
              <a:rPr lang="en-CA" sz="3000" dirty="0" smtClean="0"/>
              <a:t>first. </a:t>
            </a:r>
            <a:endParaRPr lang="en-CA" sz="3000" dirty="0" smtClean="0"/>
          </a:p>
          <a:p>
            <a:pPr marL="0" indent="0">
              <a:buNone/>
            </a:pPr>
            <a:r>
              <a:rPr lang="en-CA" sz="3000" dirty="0"/>
              <a:t>	</a:t>
            </a:r>
            <a:r>
              <a:rPr lang="en-CA" sz="3000" dirty="0" smtClean="0"/>
              <a:t>		</a:t>
            </a:r>
            <a:r>
              <a:rPr lang="en-CA" sz="3000" dirty="0" err="1" smtClean="0"/>
              <a:t>Rate</a:t>
            </a:r>
            <a:r>
              <a:rPr lang="en-CA" sz="3000" baseline="-25000" dirty="0" err="1" smtClean="0"/>
              <a:t>F</a:t>
            </a:r>
            <a:r>
              <a:rPr lang="en-CA" sz="3000" dirty="0" smtClean="0"/>
              <a:t> = k [N</a:t>
            </a:r>
            <a:r>
              <a:rPr lang="en-CA" sz="3000" baseline="-25000" dirty="0" smtClean="0"/>
              <a:t>2</a:t>
            </a:r>
            <a:r>
              <a:rPr lang="en-CA" sz="3000" dirty="0" smtClean="0"/>
              <a:t>O</a:t>
            </a:r>
            <a:r>
              <a:rPr lang="en-CA" sz="3000" baseline="-25000" dirty="0" smtClean="0"/>
              <a:t>4</a:t>
            </a:r>
            <a:r>
              <a:rPr lang="en-CA" sz="3000" dirty="0" smtClean="0"/>
              <a:t>]  	vs 	</a:t>
            </a:r>
            <a:r>
              <a:rPr lang="en-CA" sz="3000" dirty="0" err="1" smtClean="0"/>
              <a:t>Rate</a:t>
            </a:r>
            <a:r>
              <a:rPr lang="en-CA" sz="3000" baseline="-25000" dirty="0" err="1" smtClean="0"/>
              <a:t>R</a:t>
            </a:r>
            <a:r>
              <a:rPr lang="en-CA" sz="3000" dirty="0" smtClean="0"/>
              <a:t> </a:t>
            </a:r>
            <a:r>
              <a:rPr lang="en-CA" sz="3000" dirty="0"/>
              <a:t>= k [</a:t>
            </a:r>
            <a:r>
              <a:rPr lang="en-CA" sz="3000" dirty="0" smtClean="0"/>
              <a:t>NO</a:t>
            </a:r>
            <a:r>
              <a:rPr lang="en-CA" sz="3000" baseline="-25000" dirty="0" smtClean="0"/>
              <a:t>2</a:t>
            </a:r>
            <a:r>
              <a:rPr lang="en-CA" sz="3000" dirty="0" smtClean="0"/>
              <a:t>]</a:t>
            </a:r>
            <a:r>
              <a:rPr lang="en-CA" sz="3000" baseline="30000" dirty="0" smtClean="0"/>
              <a:t>2</a:t>
            </a:r>
            <a:r>
              <a:rPr lang="en-CA" sz="3000" dirty="0" smtClean="0"/>
              <a:t>  if you [x3] …</a:t>
            </a:r>
          </a:p>
          <a:p>
            <a:pPr marL="0" indent="0">
              <a:buNone/>
            </a:pPr>
            <a:r>
              <a:rPr lang="en-CA" sz="3000" dirty="0"/>
              <a:t>	</a:t>
            </a:r>
            <a:r>
              <a:rPr lang="en-CA" sz="3000" dirty="0" smtClean="0"/>
              <a:t>	</a:t>
            </a:r>
            <a:r>
              <a:rPr lang="en-CA" sz="3000" dirty="0"/>
              <a:t> </a:t>
            </a:r>
            <a:r>
              <a:rPr lang="en-CA" sz="3000" dirty="0" smtClean="0"/>
              <a:t>	</a:t>
            </a:r>
            <a:r>
              <a:rPr lang="en-CA" sz="3000" dirty="0" err="1" smtClean="0"/>
              <a:t>Rate</a:t>
            </a:r>
            <a:r>
              <a:rPr lang="en-CA" sz="3000" baseline="-25000" dirty="0" err="1" smtClean="0"/>
              <a:t>F</a:t>
            </a:r>
            <a:r>
              <a:rPr lang="en-CA" sz="3000" dirty="0" smtClean="0"/>
              <a:t> </a:t>
            </a:r>
            <a:r>
              <a:rPr lang="en-CA" sz="3000" dirty="0"/>
              <a:t>= </a:t>
            </a:r>
            <a:r>
              <a:rPr lang="en-CA" sz="3000" dirty="0" smtClean="0"/>
              <a:t>x3   			vs 	</a:t>
            </a:r>
            <a:r>
              <a:rPr lang="en-CA" sz="3000" dirty="0" err="1" smtClean="0"/>
              <a:t>Rate</a:t>
            </a:r>
            <a:r>
              <a:rPr lang="en-CA" sz="3000" baseline="-25000" dirty="0" err="1" smtClean="0"/>
              <a:t>R</a:t>
            </a:r>
            <a:r>
              <a:rPr lang="en-CA" sz="3000" baseline="-25000" dirty="0" smtClean="0"/>
              <a:t>  </a:t>
            </a:r>
            <a:r>
              <a:rPr lang="en-CA" sz="3000" dirty="0" smtClean="0"/>
              <a:t>= x9</a:t>
            </a:r>
          </a:p>
          <a:p>
            <a:pPr marL="0" indent="0">
              <a:buNone/>
            </a:pPr>
            <a:r>
              <a:rPr lang="en-CA" sz="2400" i="1" dirty="0" smtClean="0">
                <a:solidFill>
                  <a:srgbClr val="00B0F0"/>
                </a:solidFill>
              </a:rPr>
              <a:t>this math proves that reverse </a:t>
            </a:r>
            <a:r>
              <a:rPr lang="en-CA" sz="2400" i="1" dirty="0" err="1" smtClean="0">
                <a:solidFill>
                  <a:srgbClr val="00B0F0"/>
                </a:solidFill>
              </a:rPr>
              <a:t>rxn</a:t>
            </a:r>
            <a:r>
              <a:rPr lang="en-CA" sz="2400" i="1" dirty="0" smtClean="0">
                <a:solidFill>
                  <a:srgbClr val="00B0F0"/>
                </a:solidFill>
              </a:rPr>
              <a:t> is faster when the concentration goes up!</a:t>
            </a:r>
            <a:endParaRPr lang="en-CA" sz="2400" i="1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en-CA" sz="3000" dirty="0">
              <a:solidFill>
                <a:srgbClr val="00B0F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60639" y="310608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CA" sz="5000" b="1" dirty="0" smtClean="0"/>
              <a:t> E + N</a:t>
            </a:r>
            <a:r>
              <a:rPr lang="en-CA" sz="5000" b="1" baseline="-25000" dirty="0" smtClean="0"/>
              <a:t>2</a:t>
            </a:r>
            <a:r>
              <a:rPr lang="en-CA" sz="5000" b="1" dirty="0" smtClean="0"/>
              <a:t>O</a:t>
            </a:r>
            <a:r>
              <a:rPr lang="en-CA" sz="5000" b="1" baseline="-25000" dirty="0" smtClean="0"/>
              <a:t>4</a:t>
            </a:r>
            <a:r>
              <a:rPr lang="en-CA" sz="5000" b="1" dirty="0" smtClean="0"/>
              <a:t> </a:t>
            </a:r>
            <a:r>
              <a:rPr lang="en-CA" sz="5000" b="1" baseline="-25000" dirty="0" smtClean="0"/>
              <a:t>(g)</a:t>
            </a:r>
            <a:r>
              <a:rPr lang="en-CA" sz="5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⇄ 2 NO</a:t>
            </a:r>
            <a:r>
              <a:rPr lang="en-CA" sz="50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 (g)</a:t>
            </a:r>
            <a:br>
              <a:rPr lang="en-CA" sz="50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CA" sz="5000" b="1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r>
              <a:rPr lang="en-CA" sz="50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	clear		</a:t>
            </a:r>
            <a:r>
              <a:rPr lang="en-CA" sz="5000" b="1" baseline="-25000" dirty="0" smtClean="0">
                <a:solidFill>
                  <a:srgbClr val="A72B2B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			red/brown</a:t>
            </a:r>
            <a:endParaRPr lang="en-CA" sz="5000" b="1" dirty="0">
              <a:solidFill>
                <a:srgbClr val="A72B2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61474" y="-19349"/>
            <a:ext cx="239841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Please write</a:t>
            </a:r>
            <a:endParaRPr lang="en-US" sz="3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517" y="582140"/>
            <a:ext cx="1442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Ex. </a:t>
            </a:r>
            <a:r>
              <a:rPr lang="en-CA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9898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009" y="491375"/>
            <a:ext cx="8911687" cy="1280890"/>
          </a:xfrm>
        </p:spPr>
        <p:txBody>
          <a:bodyPr>
            <a:normAutofit/>
          </a:bodyPr>
          <a:lstStyle/>
          <a:p>
            <a:r>
              <a:rPr lang="en-CA" dirty="0" smtClean="0"/>
              <a:t>2 SO</a:t>
            </a:r>
            <a:r>
              <a:rPr lang="en-CA" baseline="-25000" dirty="0" smtClean="0"/>
              <a:t>2(g)</a:t>
            </a:r>
            <a:r>
              <a:rPr lang="en-CA" dirty="0" smtClean="0"/>
              <a:t> + O</a:t>
            </a:r>
            <a:r>
              <a:rPr lang="en-CA" baseline="-25000" dirty="0" smtClean="0"/>
              <a:t>2(g)</a:t>
            </a:r>
            <a:r>
              <a:rPr lang="en-CA" dirty="0" smtClean="0"/>
              <a:t> </a:t>
            </a:r>
            <a:r>
              <a:rPr lang="en-CA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⇄ 2 SO</a:t>
            </a:r>
            <a:r>
              <a:rPr lang="en-CA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3(g) </a:t>
            </a:r>
            <a:br>
              <a:rPr lang="en-CA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CA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What happens to the rates if Px2?</a:t>
            </a:r>
            <a:endParaRPr lang="en-CA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469" y="1772264"/>
            <a:ext cx="11546006" cy="42736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000" dirty="0" smtClean="0"/>
              <a:t>An </a:t>
            </a:r>
            <a:r>
              <a:rPr lang="en-CA" sz="3000" dirty="0" err="1" smtClean="0"/>
              <a:t>inc.</a:t>
            </a:r>
            <a:r>
              <a:rPr lang="en-CA" sz="3000" dirty="0" smtClean="0"/>
              <a:t> in pressure on gases = </a:t>
            </a:r>
            <a:r>
              <a:rPr lang="en-CA" sz="3000" dirty="0" err="1" smtClean="0"/>
              <a:t>inc.</a:t>
            </a:r>
            <a:r>
              <a:rPr lang="en-CA" sz="3000" dirty="0" smtClean="0"/>
              <a:t> in [   ]</a:t>
            </a:r>
          </a:p>
          <a:p>
            <a:pPr marL="0" indent="0">
              <a:buNone/>
            </a:pPr>
            <a:r>
              <a:rPr lang="en-CA" sz="3000" dirty="0" err="1" smtClean="0"/>
              <a:t>Rate</a:t>
            </a:r>
            <a:r>
              <a:rPr lang="en-CA" sz="3000" baseline="-25000" dirty="0" err="1" smtClean="0"/>
              <a:t>F</a:t>
            </a:r>
            <a:r>
              <a:rPr lang="en-CA" sz="3000" dirty="0" smtClean="0"/>
              <a:t> = k [SO</a:t>
            </a:r>
            <a:r>
              <a:rPr lang="en-CA" sz="3000" baseline="-25000" dirty="0" smtClean="0"/>
              <a:t>2</a:t>
            </a:r>
            <a:r>
              <a:rPr lang="en-CA" sz="3000" dirty="0" smtClean="0"/>
              <a:t>]</a:t>
            </a:r>
            <a:r>
              <a:rPr lang="en-CA" sz="3000" baseline="30000" dirty="0" smtClean="0"/>
              <a:t>2</a:t>
            </a:r>
            <a:r>
              <a:rPr lang="en-CA" sz="3000" dirty="0" smtClean="0"/>
              <a:t>[O</a:t>
            </a:r>
            <a:r>
              <a:rPr lang="en-CA" sz="3000" baseline="-25000" dirty="0" smtClean="0"/>
              <a:t>2</a:t>
            </a:r>
            <a:r>
              <a:rPr lang="en-CA" sz="3000" dirty="0" smtClean="0"/>
              <a:t>]	</a:t>
            </a:r>
          </a:p>
          <a:p>
            <a:pPr marL="0" indent="0">
              <a:buNone/>
            </a:pPr>
            <a:r>
              <a:rPr lang="en-CA" sz="3000" dirty="0"/>
              <a:t>	</a:t>
            </a:r>
            <a:r>
              <a:rPr lang="en-CA" sz="3000" dirty="0" smtClean="0"/>
              <a:t>		x 8		</a:t>
            </a:r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r>
              <a:rPr lang="en-CA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∴ both rates </a:t>
            </a:r>
            <a:r>
              <a:rPr lang="en-CA" sz="3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inc.</a:t>
            </a:r>
            <a:endParaRPr lang="en-CA" sz="3000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en-CA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But the forward rate will </a:t>
            </a:r>
            <a:r>
              <a:rPr lang="en-CA" sz="3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inc.</a:t>
            </a:r>
            <a:r>
              <a:rPr lang="en-CA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most initially!</a:t>
            </a:r>
          </a:p>
          <a:p>
            <a:pPr marL="0" indent="0">
              <a:buNone/>
            </a:pPr>
            <a:r>
              <a:rPr lang="en-CA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Eventually the system returns to equilibrium.</a:t>
            </a:r>
            <a:endParaRPr lang="en-CA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58517" y="582140"/>
            <a:ext cx="1442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Ex. 2</a:t>
            </a:r>
            <a:endParaRPr lang="en-CA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00497" y="2383496"/>
            <a:ext cx="3555949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CA" sz="3000" dirty="0" err="1" smtClean="0"/>
              <a:t>Rate</a:t>
            </a:r>
            <a:r>
              <a:rPr lang="en-CA" sz="3000" baseline="-25000" dirty="0" err="1" smtClean="0"/>
              <a:t>R</a:t>
            </a:r>
            <a:r>
              <a:rPr lang="en-CA" sz="3000" dirty="0" smtClean="0"/>
              <a:t> = k [SO</a:t>
            </a:r>
            <a:r>
              <a:rPr lang="en-CA" sz="3000" baseline="-25000" dirty="0" smtClean="0"/>
              <a:t>3</a:t>
            </a:r>
            <a:r>
              <a:rPr lang="en-CA" sz="3000" dirty="0" smtClean="0"/>
              <a:t>]</a:t>
            </a:r>
            <a:r>
              <a:rPr lang="en-CA" sz="3000" baseline="30000" dirty="0" smtClean="0"/>
              <a:t>2</a:t>
            </a:r>
          </a:p>
          <a:p>
            <a:pPr marL="0" indent="0">
              <a:buFont typeface="Wingdings 3" charset="2"/>
              <a:buNone/>
            </a:pPr>
            <a:r>
              <a:rPr lang="en-CA" sz="3000" baseline="30000" dirty="0"/>
              <a:t>	</a:t>
            </a:r>
            <a:r>
              <a:rPr lang="en-CA" sz="3000" baseline="30000" dirty="0" smtClean="0"/>
              <a:t>	</a:t>
            </a:r>
            <a:r>
              <a:rPr lang="en-CA" sz="3000" dirty="0" smtClean="0"/>
              <a:t>x 4</a:t>
            </a:r>
          </a:p>
          <a:p>
            <a:pPr marL="0" indent="0">
              <a:buFont typeface="Wingdings 3" charset="2"/>
              <a:buNone/>
            </a:pPr>
            <a:endParaRPr lang="en-CA" sz="3000" dirty="0"/>
          </a:p>
        </p:txBody>
      </p:sp>
      <p:sp>
        <p:nvSpPr>
          <p:cNvPr id="7" name="Rectangle 6"/>
          <p:cNvSpPr/>
          <p:nvPr/>
        </p:nvSpPr>
        <p:spPr>
          <a:xfrm>
            <a:off x="4561474" y="-19349"/>
            <a:ext cx="239841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Please write</a:t>
            </a:r>
            <a:endParaRPr lang="en-US" sz="3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4463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009" y="491375"/>
            <a:ext cx="8911687" cy="1280890"/>
          </a:xfrm>
        </p:spPr>
        <p:txBody>
          <a:bodyPr>
            <a:normAutofit/>
          </a:bodyPr>
          <a:lstStyle/>
          <a:p>
            <a:r>
              <a:rPr lang="en-CA" dirty="0" smtClean="0"/>
              <a:t>H</a:t>
            </a:r>
            <a:r>
              <a:rPr lang="en-CA" baseline="-25000" dirty="0" smtClean="0"/>
              <a:t>2(g)</a:t>
            </a:r>
            <a:r>
              <a:rPr lang="en-CA" dirty="0" smtClean="0"/>
              <a:t> + Br</a:t>
            </a:r>
            <a:r>
              <a:rPr lang="en-CA" baseline="-25000" dirty="0" smtClean="0"/>
              <a:t>2(g)</a:t>
            </a:r>
            <a:r>
              <a:rPr lang="en-CA" dirty="0" smtClean="0"/>
              <a:t> </a:t>
            </a:r>
            <a:r>
              <a:rPr lang="en-CA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⇄ 2 </a:t>
            </a:r>
            <a:r>
              <a:rPr lang="en-CA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HBr</a:t>
            </a:r>
            <a:r>
              <a:rPr lang="en-CA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(g) </a:t>
            </a:r>
            <a:br>
              <a:rPr lang="en-CA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CA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What happens to the rates if Px2?</a:t>
            </a:r>
            <a:endParaRPr lang="en-CA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5469" y="1772265"/>
            <a:ext cx="10454185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000" dirty="0" smtClean="0"/>
              <a:t>An </a:t>
            </a:r>
            <a:r>
              <a:rPr lang="en-CA" sz="3000" dirty="0" err="1" smtClean="0"/>
              <a:t>inc.</a:t>
            </a:r>
            <a:r>
              <a:rPr lang="en-CA" sz="3000" dirty="0" smtClean="0"/>
              <a:t> in pressure on gases = </a:t>
            </a:r>
            <a:r>
              <a:rPr lang="en-CA" sz="3000" dirty="0" err="1" smtClean="0"/>
              <a:t>inc.</a:t>
            </a:r>
            <a:r>
              <a:rPr lang="en-CA" sz="3000" dirty="0" smtClean="0"/>
              <a:t> in [   ]</a:t>
            </a:r>
          </a:p>
          <a:p>
            <a:pPr marL="0" indent="0">
              <a:buNone/>
            </a:pPr>
            <a:r>
              <a:rPr lang="en-CA" sz="3000" dirty="0" err="1" smtClean="0"/>
              <a:t>Rate</a:t>
            </a:r>
            <a:r>
              <a:rPr lang="en-CA" sz="3000" baseline="-25000" dirty="0" err="1" smtClean="0"/>
              <a:t>F</a:t>
            </a:r>
            <a:r>
              <a:rPr lang="en-CA" sz="3000" dirty="0" smtClean="0"/>
              <a:t> = k [H</a:t>
            </a:r>
            <a:r>
              <a:rPr lang="en-CA" sz="3000" baseline="-25000" dirty="0" smtClean="0"/>
              <a:t>2</a:t>
            </a:r>
            <a:r>
              <a:rPr lang="en-CA" sz="3000" dirty="0" smtClean="0"/>
              <a:t>][Br</a:t>
            </a:r>
            <a:r>
              <a:rPr lang="en-CA" sz="3000" baseline="-25000" dirty="0" smtClean="0"/>
              <a:t>2</a:t>
            </a:r>
            <a:r>
              <a:rPr lang="en-CA" sz="3000" dirty="0" smtClean="0"/>
              <a:t>]	</a:t>
            </a:r>
          </a:p>
          <a:p>
            <a:pPr marL="0" indent="0">
              <a:buNone/>
            </a:pPr>
            <a:r>
              <a:rPr lang="en-CA" sz="3000" dirty="0"/>
              <a:t>	</a:t>
            </a:r>
            <a:r>
              <a:rPr lang="en-CA" sz="3000" dirty="0" smtClean="0"/>
              <a:t>		x 4		</a:t>
            </a:r>
          </a:p>
          <a:p>
            <a:pPr marL="0" indent="0">
              <a:buNone/>
            </a:pPr>
            <a:endParaRPr lang="en-CA" sz="3000" dirty="0"/>
          </a:p>
          <a:p>
            <a:pPr marL="0" indent="0">
              <a:buNone/>
            </a:pPr>
            <a:r>
              <a:rPr lang="en-CA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∴ both rates </a:t>
            </a:r>
            <a:r>
              <a:rPr lang="en-CA" sz="3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inc.</a:t>
            </a:r>
            <a:r>
              <a:rPr lang="en-CA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but equally.</a:t>
            </a:r>
          </a:p>
          <a:p>
            <a:pPr marL="0" indent="0">
              <a:buNone/>
            </a:pPr>
            <a:r>
              <a:rPr lang="en-CA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Pressure will not have an effect on this </a:t>
            </a:r>
            <a:r>
              <a:rPr lang="en-CA" sz="3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rxn</a:t>
            </a:r>
            <a:r>
              <a:rPr lang="en-CA" sz="3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!</a:t>
            </a:r>
          </a:p>
          <a:p>
            <a:pPr marL="0" indent="0">
              <a:buNone/>
            </a:pPr>
            <a:r>
              <a:rPr lang="en-CA" sz="22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You could predict this because both the forward reaction is 2</a:t>
            </a:r>
            <a:r>
              <a:rPr lang="en-CA" sz="2200" i="1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nd</a:t>
            </a:r>
            <a:r>
              <a:rPr lang="en-CA" sz="22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order and the reverse reaction is 2</a:t>
            </a:r>
            <a:r>
              <a:rPr lang="en-CA" sz="2200" i="1" baseline="30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nd</a:t>
            </a:r>
            <a:r>
              <a:rPr lang="en-CA" sz="2200" i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order.</a:t>
            </a:r>
            <a:endParaRPr lang="en-CA" sz="2200" i="1" dirty="0"/>
          </a:p>
          <a:p>
            <a:pPr marL="0" indent="0">
              <a:buNone/>
            </a:pPr>
            <a:endParaRPr lang="en-CA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58517" y="582140"/>
            <a:ext cx="1442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Don’t write</a:t>
            </a:r>
          </a:p>
          <a:p>
            <a:endParaRPr lang="en-CA" sz="2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100497" y="2383496"/>
            <a:ext cx="3555949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CA" sz="3000" dirty="0" err="1" smtClean="0"/>
              <a:t>Rate</a:t>
            </a:r>
            <a:r>
              <a:rPr lang="en-CA" sz="3000" baseline="-25000" dirty="0" err="1" smtClean="0"/>
              <a:t>R</a:t>
            </a:r>
            <a:r>
              <a:rPr lang="en-CA" sz="3000" dirty="0" smtClean="0"/>
              <a:t> = k [</a:t>
            </a:r>
            <a:r>
              <a:rPr lang="en-CA" sz="3000" dirty="0" err="1" smtClean="0"/>
              <a:t>HBr</a:t>
            </a:r>
            <a:r>
              <a:rPr lang="en-CA" sz="3000" dirty="0" smtClean="0"/>
              <a:t>]</a:t>
            </a:r>
            <a:r>
              <a:rPr lang="en-CA" sz="3000" baseline="30000" dirty="0" smtClean="0"/>
              <a:t>2</a:t>
            </a:r>
          </a:p>
          <a:p>
            <a:pPr marL="0" indent="0">
              <a:buFont typeface="Wingdings 3" charset="2"/>
              <a:buNone/>
            </a:pPr>
            <a:r>
              <a:rPr lang="en-CA" sz="3000" baseline="30000" dirty="0"/>
              <a:t>	</a:t>
            </a:r>
            <a:r>
              <a:rPr lang="en-CA" sz="3000" baseline="30000" dirty="0" smtClean="0"/>
              <a:t>	</a:t>
            </a:r>
            <a:r>
              <a:rPr lang="en-CA" sz="3000" dirty="0" smtClean="0"/>
              <a:t>x 4</a:t>
            </a:r>
          </a:p>
          <a:p>
            <a:pPr marL="0" indent="0">
              <a:buFont typeface="Wingdings 3" charset="2"/>
              <a:buNone/>
            </a:pP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368470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1068" y="591455"/>
            <a:ext cx="10286132" cy="1660431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 BiCl</a:t>
            </a:r>
            <a:r>
              <a:rPr lang="en-CA" baseline="-25000" dirty="0" smtClean="0"/>
              <a:t>3(</a:t>
            </a:r>
            <a:r>
              <a:rPr lang="en-CA" baseline="-25000" dirty="0" err="1" smtClean="0"/>
              <a:t>aq</a:t>
            </a:r>
            <a:r>
              <a:rPr lang="en-CA" baseline="-25000" dirty="0" smtClean="0"/>
              <a:t>)</a:t>
            </a:r>
            <a:r>
              <a:rPr lang="en-CA" dirty="0" smtClean="0"/>
              <a:t> + H</a:t>
            </a:r>
            <a:r>
              <a:rPr lang="en-CA" baseline="-25000" dirty="0" smtClean="0"/>
              <a:t>2</a:t>
            </a:r>
            <a:r>
              <a:rPr lang="en-CA" dirty="0" smtClean="0"/>
              <a:t>O</a:t>
            </a:r>
            <a:r>
              <a:rPr lang="en-CA" baseline="-25000" dirty="0" smtClean="0"/>
              <a:t>(l)</a:t>
            </a:r>
            <a:r>
              <a:rPr lang="en-CA" dirty="0" smtClean="0"/>
              <a:t> </a:t>
            </a:r>
            <a:r>
              <a:rPr lang="en-CA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⇄ 2 </a:t>
            </a:r>
            <a:r>
              <a:rPr lang="en-CA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HCl</a:t>
            </a:r>
            <a:r>
              <a:rPr lang="en-CA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en-CA" baseline="-25000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aq</a:t>
            </a:r>
            <a:r>
              <a:rPr lang="en-CA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)</a:t>
            </a:r>
            <a:r>
              <a:rPr lang="en-CA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+  </a:t>
            </a:r>
            <a:r>
              <a:rPr lang="en-CA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BiOCl</a:t>
            </a:r>
            <a:r>
              <a:rPr lang="en-CA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(s) </a:t>
            </a:r>
            <a:br>
              <a:rPr lang="en-CA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CA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What happens to the rates if HCL is added such that the [</a:t>
            </a:r>
            <a:r>
              <a:rPr lang="en-CA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HCl</a:t>
            </a:r>
            <a:r>
              <a:rPr lang="en-CA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] is doubled?</a:t>
            </a:r>
            <a:endParaRPr lang="en-CA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3266" y="2113458"/>
            <a:ext cx="10458734" cy="26769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000" dirty="0" smtClean="0"/>
              <a:t>The reverse rate would increase initially.</a:t>
            </a:r>
          </a:p>
          <a:p>
            <a:pPr marL="0" indent="0">
              <a:buNone/>
            </a:pPr>
            <a:r>
              <a:rPr lang="en-CA" sz="3000" dirty="0" smtClean="0"/>
              <a:t>The amount of BiCl</a:t>
            </a:r>
            <a:r>
              <a:rPr lang="en-CA" sz="3000" baseline="-25000" dirty="0" smtClean="0"/>
              <a:t>3</a:t>
            </a:r>
            <a:r>
              <a:rPr lang="en-CA" sz="3000" dirty="0" smtClean="0"/>
              <a:t> &amp; H</a:t>
            </a:r>
            <a:r>
              <a:rPr lang="en-CA" sz="3000" baseline="-25000" dirty="0" smtClean="0"/>
              <a:t>2</a:t>
            </a:r>
            <a:r>
              <a:rPr lang="en-CA" sz="3000" dirty="0" smtClean="0"/>
              <a:t>O will go up, but then the forward reaction will </a:t>
            </a:r>
            <a:r>
              <a:rPr lang="en-CA" sz="3000" dirty="0" err="1" smtClean="0"/>
              <a:t>inc.</a:t>
            </a:r>
            <a:endParaRPr lang="en-CA" sz="3000" dirty="0" smtClean="0"/>
          </a:p>
          <a:p>
            <a:pPr marL="0" indent="0">
              <a:buNone/>
            </a:pPr>
            <a:r>
              <a:rPr lang="en-CA" sz="3000" dirty="0" smtClean="0"/>
              <a:t>The final concentrations depend on the amount of </a:t>
            </a:r>
            <a:r>
              <a:rPr lang="en-CA" sz="3000" dirty="0" err="1" smtClean="0"/>
              <a:t>HCl</a:t>
            </a:r>
            <a:r>
              <a:rPr lang="en-CA" sz="3000" dirty="0" smtClean="0"/>
              <a:t> added, the amount </a:t>
            </a:r>
            <a:r>
              <a:rPr lang="en-CA" sz="3000" dirty="0" err="1" smtClean="0"/>
              <a:t>BiOCl</a:t>
            </a:r>
            <a:r>
              <a:rPr lang="en-CA" sz="3000" dirty="0"/>
              <a:t> </a:t>
            </a:r>
            <a:r>
              <a:rPr lang="en-CA" sz="3000" dirty="0" smtClean="0"/>
              <a:t>present etc… </a:t>
            </a:r>
            <a:r>
              <a:rPr lang="en-CA" sz="3000" i="1" dirty="0" smtClean="0">
                <a:solidFill>
                  <a:srgbClr val="FF0000"/>
                </a:solidFill>
              </a:rPr>
              <a:t>calculations needed </a:t>
            </a:r>
            <a:r>
              <a:rPr lang="en-CA" sz="3000" i="1" dirty="0" smtClean="0">
                <a:solidFill>
                  <a:srgbClr val="FF0000"/>
                </a:solidFill>
              </a:rPr>
              <a:t>(next lesson).</a:t>
            </a:r>
            <a:endParaRPr lang="en-CA" sz="3000" i="1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517" y="582140"/>
            <a:ext cx="1442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Ex. </a:t>
            </a:r>
            <a:r>
              <a:rPr lang="en-CA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5502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2913569"/>
          </a:xfrm>
        </p:spPr>
        <p:txBody>
          <a:bodyPr>
            <a:noAutofit/>
          </a:bodyPr>
          <a:lstStyle/>
          <a:p>
            <a:pPr algn="ctr"/>
            <a:r>
              <a:rPr lang="en-CA" sz="5000" b="1" dirty="0" smtClean="0"/>
              <a:t>Textbook page 298</a:t>
            </a:r>
            <a:br>
              <a:rPr lang="en-CA" sz="5000" b="1" dirty="0" smtClean="0"/>
            </a:br>
            <a:r>
              <a:rPr lang="en-CA" sz="5000" b="1" dirty="0"/>
              <a:t/>
            </a:r>
            <a:br>
              <a:rPr lang="en-CA" sz="5000" b="1" dirty="0"/>
            </a:br>
            <a:r>
              <a:rPr lang="en-CA" sz="5000" b="1" dirty="0" smtClean="0"/>
              <a:t>1 to 6</a:t>
            </a:r>
            <a:endParaRPr lang="en-CA" sz="5000" b="1" dirty="0"/>
          </a:p>
        </p:txBody>
      </p:sp>
    </p:spTree>
    <p:extLst>
      <p:ext uri="{BB962C8B-B14F-4D97-AF65-F5344CB8AC3E}">
        <p14:creationId xmlns:p14="http://schemas.microsoft.com/office/powerpoint/2010/main" val="35167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51" y="152399"/>
            <a:ext cx="9614859" cy="1143000"/>
          </a:xfrm>
        </p:spPr>
        <p:txBody>
          <a:bodyPr/>
          <a:lstStyle/>
          <a:p>
            <a:r>
              <a:rPr lang="en-CA" b="1" u="sng" dirty="0" smtClean="0">
                <a:solidFill>
                  <a:srgbClr val="7030A0"/>
                </a:solidFill>
                <a:effectLst/>
              </a:rPr>
              <a:t>Le </a:t>
            </a:r>
            <a:r>
              <a:rPr lang="en-CA" b="1" u="sng" dirty="0" err="1" smtClean="0">
                <a:solidFill>
                  <a:srgbClr val="7030A0"/>
                </a:solidFill>
                <a:effectLst/>
              </a:rPr>
              <a:t>Châtelier’s</a:t>
            </a:r>
            <a:r>
              <a:rPr lang="en-CA" b="1" u="sng" dirty="0" smtClean="0">
                <a:solidFill>
                  <a:srgbClr val="7030A0"/>
                </a:solidFill>
                <a:effectLst/>
              </a:rPr>
              <a:t> Principle</a:t>
            </a:r>
            <a:endParaRPr lang="en-CA" b="1" u="sng" dirty="0">
              <a:solidFill>
                <a:srgbClr val="7030A0"/>
              </a:solidFill>
              <a:effectLst/>
            </a:endParaRPr>
          </a:p>
        </p:txBody>
      </p:sp>
      <p:pic>
        <p:nvPicPr>
          <p:cNvPr id="5" name="Picture 5" descr="Image:Lechateli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669" y="0"/>
            <a:ext cx="4146331" cy="444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559" y="938434"/>
            <a:ext cx="7478110" cy="51054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CA" sz="3000" dirty="0"/>
              <a:t>Henri Louis Le </a:t>
            </a:r>
            <a:r>
              <a:rPr lang="en-CA" sz="3000" dirty="0" err="1"/>
              <a:t>Ch</a:t>
            </a:r>
            <a:r>
              <a:rPr lang="en-US" sz="3000" dirty="0">
                <a:cs typeface="Tahoma" pitchFamily="34" charset="0"/>
              </a:rPr>
              <a:t>â</a:t>
            </a:r>
            <a:r>
              <a:rPr lang="en-CA" sz="3000" dirty="0" err="1"/>
              <a:t>telier</a:t>
            </a:r>
            <a:r>
              <a:rPr lang="en-CA" sz="3000" dirty="0"/>
              <a:t> (1850-1937) was a French chemist who is most famous for his studies of chemical equilibrium</a:t>
            </a:r>
            <a:r>
              <a:rPr lang="en-CA" sz="3000" dirty="0" smtClean="0"/>
              <a:t>.</a:t>
            </a:r>
          </a:p>
          <a:p>
            <a:pPr marL="0" indent="0">
              <a:buNone/>
              <a:defRPr/>
            </a:pPr>
            <a:endParaRPr lang="en-CA" sz="3000" dirty="0"/>
          </a:p>
          <a:p>
            <a:pPr marL="0" indent="0">
              <a:buNone/>
              <a:defRPr/>
            </a:pPr>
            <a:r>
              <a:rPr lang="en-CA" sz="3000" dirty="0" smtClean="0"/>
              <a:t>He also studied </a:t>
            </a:r>
            <a:r>
              <a:rPr lang="en-CA" sz="3000" dirty="0"/>
              <a:t>metal alloys and, with his father,  was involved in the development of methods of purifying </a:t>
            </a:r>
            <a:r>
              <a:rPr lang="en-CA" sz="3000" dirty="0" smtClean="0"/>
              <a:t>aluminum.</a:t>
            </a:r>
            <a:endParaRPr lang="en-CA" sz="3000" dirty="0"/>
          </a:p>
          <a:p>
            <a:pPr marL="0" indent="0">
              <a:buNone/>
            </a:pPr>
            <a:endParaRPr lang="en-CA" sz="3000" dirty="0"/>
          </a:p>
        </p:txBody>
      </p:sp>
    </p:spTree>
    <p:extLst>
      <p:ext uri="{BB962C8B-B14F-4D97-AF65-F5344CB8AC3E}">
        <p14:creationId xmlns:p14="http://schemas.microsoft.com/office/powerpoint/2010/main" val="9173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1124" y="457678"/>
            <a:ext cx="9603275" cy="1049235"/>
          </a:xfrm>
        </p:spPr>
        <p:txBody>
          <a:bodyPr/>
          <a:lstStyle/>
          <a:p>
            <a:r>
              <a:rPr lang="en-CA" u="sng" dirty="0" smtClean="0"/>
              <a:t>Molarity review</a:t>
            </a:r>
            <a:endParaRPr lang="en-CA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325" y="1333492"/>
            <a:ext cx="10371406" cy="4531280"/>
          </a:xfrm>
        </p:spPr>
        <p:txBody>
          <a:bodyPr>
            <a:normAutofit/>
          </a:bodyPr>
          <a:lstStyle/>
          <a:p>
            <a:r>
              <a:rPr lang="en-CA" sz="3000" dirty="0" smtClean="0"/>
              <a:t>Molarity </a:t>
            </a:r>
            <a:r>
              <a:rPr lang="en-CA" sz="2800" dirty="0" smtClean="0"/>
              <a:t>is a way </a:t>
            </a:r>
            <a:r>
              <a:rPr lang="en-CA" sz="2800" dirty="0" smtClean="0"/>
              <a:t>to express </a:t>
            </a:r>
            <a:r>
              <a:rPr lang="en-CA" sz="2800" dirty="0" smtClean="0"/>
              <a:t>concentration (in </a:t>
            </a:r>
            <a:r>
              <a:rPr lang="en-CA" sz="2800" dirty="0" err="1" smtClean="0"/>
              <a:t>mol</a:t>
            </a:r>
            <a:r>
              <a:rPr lang="en-CA" sz="2800" dirty="0" smtClean="0"/>
              <a:t>/L)</a:t>
            </a:r>
            <a:endParaRPr lang="en-CA" sz="2800" dirty="0" smtClean="0"/>
          </a:p>
          <a:p>
            <a:r>
              <a:rPr lang="en-CA" sz="3000" dirty="0" smtClean="0">
                <a:sym typeface="Wingdings" panose="05000000000000000000" pitchFamily="2" charset="2"/>
              </a:rPr>
              <a:t>To calculate dilutions we use</a:t>
            </a:r>
          </a:p>
          <a:p>
            <a:pPr marL="0" indent="0">
              <a:buNone/>
            </a:pPr>
            <a:r>
              <a:rPr lang="en-CA" sz="3000" dirty="0">
                <a:sym typeface="Wingdings" panose="05000000000000000000" pitchFamily="2" charset="2"/>
              </a:rPr>
              <a:t>	</a:t>
            </a:r>
            <a:r>
              <a:rPr lang="en-CA" sz="3000" dirty="0" smtClean="0">
                <a:sym typeface="Wingdings" panose="05000000000000000000" pitchFamily="2" charset="2"/>
              </a:rPr>
              <a:t>	M</a:t>
            </a:r>
            <a:r>
              <a:rPr lang="en-CA" sz="3000" baseline="-25000" dirty="0" smtClean="0">
                <a:sym typeface="Wingdings" panose="05000000000000000000" pitchFamily="2" charset="2"/>
              </a:rPr>
              <a:t>1</a:t>
            </a:r>
            <a:r>
              <a:rPr lang="en-CA" sz="3000" dirty="0" smtClean="0">
                <a:sym typeface="Wingdings" panose="05000000000000000000" pitchFamily="2" charset="2"/>
              </a:rPr>
              <a:t>V</a:t>
            </a:r>
            <a:r>
              <a:rPr lang="en-CA" sz="3000" baseline="-25000" dirty="0" smtClean="0">
                <a:sym typeface="Wingdings" panose="05000000000000000000" pitchFamily="2" charset="2"/>
              </a:rPr>
              <a:t>1</a:t>
            </a:r>
            <a:r>
              <a:rPr lang="en-CA" sz="3000" dirty="0" smtClean="0">
                <a:sym typeface="Wingdings" panose="05000000000000000000" pitchFamily="2" charset="2"/>
              </a:rPr>
              <a:t> = M</a:t>
            </a:r>
            <a:r>
              <a:rPr lang="en-CA" sz="3000" baseline="-25000" dirty="0" smtClean="0">
                <a:sym typeface="Wingdings" panose="05000000000000000000" pitchFamily="2" charset="2"/>
              </a:rPr>
              <a:t>2</a:t>
            </a:r>
            <a:r>
              <a:rPr lang="en-CA" sz="3000" dirty="0" smtClean="0">
                <a:sym typeface="Wingdings" panose="05000000000000000000" pitchFamily="2" charset="2"/>
              </a:rPr>
              <a:t>V</a:t>
            </a:r>
            <a:r>
              <a:rPr lang="en-CA" sz="3000" baseline="-25000" dirty="0">
                <a:sym typeface="Wingdings" panose="05000000000000000000" pitchFamily="2" charset="2"/>
              </a:rPr>
              <a:t>2</a:t>
            </a:r>
            <a:r>
              <a:rPr lang="en-CA" sz="3000" baseline="-25000" dirty="0" smtClean="0">
                <a:sym typeface="Wingdings" panose="05000000000000000000" pitchFamily="2" charset="2"/>
              </a:rPr>
              <a:t> </a:t>
            </a:r>
            <a:r>
              <a:rPr lang="en-CA" sz="3000" dirty="0" smtClean="0">
                <a:sym typeface="Wingdings" panose="05000000000000000000" pitchFamily="2" charset="2"/>
              </a:rPr>
              <a:t>(same as C</a:t>
            </a:r>
            <a:r>
              <a:rPr lang="en-CA" sz="3000" baseline="-25000" dirty="0" smtClean="0">
                <a:sym typeface="Wingdings" panose="05000000000000000000" pitchFamily="2" charset="2"/>
              </a:rPr>
              <a:t>1</a:t>
            </a:r>
            <a:r>
              <a:rPr lang="en-CA" sz="3000" dirty="0" smtClean="0">
                <a:sym typeface="Wingdings" panose="05000000000000000000" pitchFamily="2" charset="2"/>
              </a:rPr>
              <a:t>V</a:t>
            </a:r>
            <a:r>
              <a:rPr lang="en-CA" sz="3000" baseline="-25000" dirty="0" smtClean="0">
                <a:sym typeface="Wingdings" panose="05000000000000000000" pitchFamily="2" charset="2"/>
              </a:rPr>
              <a:t>1</a:t>
            </a:r>
            <a:r>
              <a:rPr lang="en-CA" sz="3000" dirty="0" smtClean="0">
                <a:sym typeface="Wingdings" panose="05000000000000000000" pitchFamily="2" charset="2"/>
              </a:rPr>
              <a:t> </a:t>
            </a:r>
            <a:r>
              <a:rPr lang="en-CA" sz="3000" dirty="0">
                <a:sym typeface="Wingdings" panose="05000000000000000000" pitchFamily="2" charset="2"/>
              </a:rPr>
              <a:t>= </a:t>
            </a:r>
            <a:r>
              <a:rPr lang="en-CA" sz="3000" dirty="0" smtClean="0">
                <a:sym typeface="Wingdings" panose="05000000000000000000" pitchFamily="2" charset="2"/>
              </a:rPr>
              <a:t>C</a:t>
            </a:r>
            <a:r>
              <a:rPr lang="en-CA" sz="3000" baseline="-25000" dirty="0" smtClean="0">
                <a:sym typeface="Wingdings" panose="05000000000000000000" pitchFamily="2" charset="2"/>
              </a:rPr>
              <a:t>2</a:t>
            </a:r>
            <a:r>
              <a:rPr lang="en-CA" sz="3000" dirty="0" smtClean="0">
                <a:sym typeface="Wingdings" panose="05000000000000000000" pitchFamily="2" charset="2"/>
              </a:rPr>
              <a:t>V</a:t>
            </a:r>
            <a:r>
              <a:rPr lang="en-CA" sz="3000" baseline="-25000" dirty="0" smtClean="0">
                <a:sym typeface="Wingdings" panose="05000000000000000000" pitchFamily="2" charset="2"/>
              </a:rPr>
              <a:t>2</a:t>
            </a:r>
            <a:r>
              <a:rPr lang="en-CA" sz="3000" dirty="0" smtClean="0">
                <a:sym typeface="Wingdings" panose="05000000000000000000" pitchFamily="2" charset="2"/>
              </a:rPr>
              <a:t>)</a:t>
            </a:r>
          </a:p>
          <a:p>
            <a:r>
              <a:rPr lang="en-CA" sz="3000" dirty="0"/>
              <a:t>What happens when you dissolve a substance?</a:t>
            </a:r>
          </a:p>
          <a:p>
            <a:pPr lvl="1"/>
            <a:r>
              <a:rPr lang="en-CA" sz="2800" dirty="0"/>
              <a:t>Ionic bonds dissociate  </a:t>
            </a:r>
            <a:r>
              <a:rPr lang="en-CA" sz="2800" dirty="0" err="1"/>
              <a:t>NaCl</a:t>
            </a:r>
            <a:r>
              <a:rPr lang="en-CA" sz="2800" baseline="-25000" dirty="0"/>
              <a:t>(s)</a:t>
            </a:r>
            <a:r>
              <a:rPr lang="en-CA" sz="2800" dirty="0"/>
              <a:t> </a:t>
            </a:r>
            <a:r>
              <a:rPr lang="en-CA" sz="2800" dirty="0">
                <a:sym typeface="Wingdings" panose="05000000000000000000" pitchFamily="2" charset="2"/>
              </a:rPr>
              <a:t>  Na</a:t>
            </a:r>
            <a:r>
              <a:rPr lang="en-CA" sz="2800" baseline="30000" dirty="0">
                <a:sym typeface="Wingdings" panose="05000000000000000000" pitchFamily="2" charset="2"/>
              </a:rPr>
              <a:t>+</a:t>
            </a:r>
            <a:r>
              <a:rPr lang="en-CA" sz="2800" baseline="-25000" dirty="0">
                <a:sym typeface="Wingdings" panose="05000000000000000000" pitchFamily="2" charset="2"/>
              </a:rPr>
              <a:t>(</a:t>
            </a:r>
            <a:r>
              <a:rPr lang="en-CA" sz="2800" baseline="-25000" dirty="0" err="1">
                <a:sym typeface="Wingdings" panose="05000000000000000000" pitchFamily="2" charset="2"/>
              </a:rPr>
              <a:t>aq</a:t>
            </a:r>
            <a:r>
              <a:rPr lang="en-CA" sz="2800" baseline="-25000" dirty="0">
                <a:sym typeface="Wingdings" panose="05000000000000000000" pitchFamily="2" charset="2"/>
              </a:rPr>
              <a:t>)</a:t>
            </a:r>
            <a:r>
              <a:rPr lang="en-CA" sz="2800" dirty="0">
                <a:sym typeface="Wingdings" panose="05000000000000000000" pitchFamily="2" charset="2"/>
              </a:rPr>
              <a:t> + Cl</a:t>
            </a:r>
            <a:r>
              <a:rPr lang="en-CA" sz="2800" baseline="30000" dirty="0">
                <a:sym typeface="Wingdings" panose="05000000000000000000" pitchFamily="2" charset="2"/>
              </a:rPr>
              <a:t>-</a:t>
            </a:r>
            <a:r>
              <a:rPr lang="en-CA" sz="2800" baseline="-25000" dirty="0">
                <a:sym typeface="Wingdings" panose="05000000000000000000" pitchFamily="2" charset="2"/>
              </a:rPr>
              <a:t>(</a:t>
            </a:r>
            <a:r>
              <a:rPr lang="en-CA" sz="2800" baseline="-25000" dirty="0" err="1">
                <a:sym typeface="Wingdings" panose="05000000000000000000" pitchFamily="2" charset="2"/>
              </a:rPr>
              <a:t>aq</a:t>
            </a:r>
            <a:r>
              <a:rPr lang="en-CA" sz="2800" baseline="-25000" dirty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CA" sz="2800" dirty="0">
                <a:sym typeface="Wingdings" panose="05000000000000000000" pitchFamily="2" charset="2"/>
              </a:rPr>
              <a:t>Covalent bonds do not!	ClO</a:t>
            </a:r>
            <a:r>
              <a:rPr lang="en-CA" sz="2800" baseline="-25000" dirty="0">
                <a:sym typeface="Wingdings" panose="05000000000000000000" pitchFamily="2" charset="2"/>
              </a:rPr>
              <a:t>2 (g)</a:t>
            </a:r>
            <a:r>
              <a:rPr lang="en-CA" sz="2800" dirty="0">
                <a:sym typeface="Wingdings" panose="05000000000000000000" pitchFamily="2" charset="2"/>
              </a:rPr>
              <a:t> ClO</a:t>
            </a:r>
            <a:r>
              <a:rPr lang="en-CA" sz="2800" baseline="-25000" dirty="0">
                <a:sym typeface="Wingdings" panose="05000000000000000000" pitchFamily="2" charset="2"/>
              </a:rPr>
              <a:t>2</a:t>
            </a:r>
            <a:r>
              <a:rPr lang="en-CA" sz="2800" dirty="0">
                <a:sym typeface="Wingdings" panose="05000000000000000000" pitchFamily="2" charset="2"/>
              </a:rPr>
              <a:t> </a:t>
            </a:r>
            <a:r>
              <a:rPr lang="en-CA" sz="2800" baseline="-25000" dirty="0">
                <a:sym typeface="Wingdings" panose="05000000000000000000" pitchFamily="2" charset="2"/>
              </a:rPr>
              <a:t>(</a:t>
            </a:r>
            <a:r>
              <a:rPr lang="en-CA" sz="2800" baseline="-25000" dirty="0" err="1">
                <a:sym typeface="Wingdings" panose="05000000000000000000" pitchFamily="2" charset="2"/>
              </a:rPr>
              <a:t>aq</a:t>
            </a:r>
            <a:r>
              <a:rPr lang="en-CA" sz="2800" baseline="-25000" dirty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en-CA" sz="3000" dirty="0" smtClean="0">
              <a:sym typeface="Wingdings" panose="05000000000000000000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99164" y="-19349"/>
            <a:ext cx="5723042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Please </a:t>
            </a:r>
            <a:r>
              <a:rPr lang="en-US" sz="3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write what is in the box</a:t>
            </a:r>
            <a:endParaRPr lang="en-US" sz="3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96536" y="1364776"/>
            <a:ext cx="10158863" cy="1784824"/>
          </a:xfrm>
          <a:prstGeom prst="round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16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711" y="2601310"/>
            <a:ext cx="9614859" cy="1143000"/>
          </a:xfrm>
        </p:spPr>
        <p:txBody>
          <a:bodyPr/>
          <a:lstStyle/>
          <a:p>
            <a:r>
              <a:rPr lang="en-CA" b="1" u="sng" dirty="0" smtClean="0">
                <a:solidFill>
                  <a:srgbClr val="7030A0"/>
                </a:solidFill>
                <a:effectLst/>
              </a:rPr>
              <a:t>Le </a:t>
            </a:r>
            <a:r>
              <a:rPr lang="en-CA" b="1" u="sng" dirty="0" err="1" smtClean="0">
                <a:solidFill>
                  <a:srgbClr val="7030A0"/>
                </a:solidFill>
                <a:effectLst/>
              </a:rPr>
              <a:t>Châtelier’s</a:t>
            </a:r>
            <a:r>
              <a:rPr lang="en-CA" b="1" u="sng" dirty="0" smtClean="0">
                <a:solidFill>
                  <a:srgbClr val="7030A0"/>
                </a:solidFill>
                <a:effectLst/>
              </a:rPr>
              <a:t> Principle:</a:t>
            </a:r>
            <a:endParaRPr lang="en-CA" b="1" u="sng" dirty="0">
              <a:solidFill>
                <a:srgbClr val="7030A0"/>
              </a:solidFill>
              <a:effectLst/>
            </a:endParaRPr>
          </a:p>
        </p:txBody>
      </p:sp>
      <p:pic>
        <p:nvPicPr>
          <p:cNvPr id="5" name="Picture 5" descr="Image:Lechateli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678" y="1"/>
            <a:ext cx="1780322" cy="1907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6" y="296283"/>
            <a:ext cx="10049071" cy="23050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000" b="1" dirty="0">
                <a:solidFill>
                  <a:schemeClr val="tx1"/>
                </a:solidFill>
                <a:latin typeface="Lucida Calligraphy" pitchFamily="66" charset="0"/>
              </a:rPr>
              <a:t>“If the conditions of a system in equilibrium change, the system will react to partially oppose this change until it attains a new state of equilibrium.”</a:t>
            </a:r>
          </a:p>
          <a:p>
            <a:pPr marL="0" indent="0">
              <a:buNone/>
            </a:pPr>
            <a:endParaRPr lang="en-CA" sz="3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5618" y="3258535"/>
            <a:ext cx="11487807" cy="23050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CA" sz="3000" b="1" dirty="0" smtClean="0">
                <a:solidFill>
                  <a:schemeClr val="tx1"/>
                </a:solidFill>
              </a:rPr>
              <a:t>If a change is made to a </a:t>
            </a:r>
            <a:r>
              <a:rPr lang="en-CA" sz="3000" b="1" dirty="0" err="1" smtClean="0">
                <a:solidFill>
                  <a:schemeClr val="tx1"/>
                </a:solidFill>
              </a:rPr>
              <a:t>rxn</a:t>
            </a:r>
            <a:r>
              <a:rPr lang="en-CA" sz="3000" b="1" dirty="0" smtClean="0">
                <a:solidFill>
                  <a:schemeClr val="tx1"/>
                </a:solidFill>
              </a:rPr>
              <a:t> at equilibrium, the </a:t>
            </a:r>
            <a:r>
              <a:rPr lang="en-CA" sz="3000" b="1" dirty="0" err="1" smtClean="0">
                <a:solidFill>
                  <a:schemeClr val="tx1"/>
                </a:solidFill>
              </a:rPr>
              <a:t>rxn</a:t>
            </a:r>
            <a:r>
              <a:rPr lang="en-CA" sz="3000" b="1" dirty="0" smtClean="0">
                <a:solidFill>
                  <a:schemeClr val="tx1"/>
                </a:solidFill>
              </a:rPr>
              <a:t> will shift to counteract the change.</a:t>
            </a:r>
            <a:endParaRPr lang="en-CA" sz="3000" dirty="0"/>
          </a:p>
        </p:txBody>
      </p:sp>
      <p:sp>
        <p:nvSpPr>
          <p:cNvPr id="11" name="Rectangle 10"/>
          <p:cNvSpPr/>
          <p:nvPr/>
        </p:nvSpPr>
        <p:spPr>
          <a:xfrm>
            <a:off x="7904710" y="2275653"/>
            <a:ext cx="239841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Please write</a:t>
            </a:r>
            <a:endParaRPr lang="en-US" sz="3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36933" y="2328949"/>
            <a:ext cx="11585178" cy="2250769"/>
          </a:xfrm>
          <a:prstGeom prst="round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493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583" y="1174776"/>
            <a:ext cx="8911687" cy="1280890"/>
          </a:xfrm>
        </p:spPr>
        <p:txBody>
          <a:bodyPr/>
          <a:lstStyle/>
          <a:p>
            <a:r>
              <a:rPr lang="en-CA" b="1" u="sng" dirty="0" smtClean="0"/>
              <a:t>1.	 Temperature increase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825" y="1956619"/>
            <a:ext cx="8915400" cy="2349910"/>
          </a:xfrm>
        </p:spPr>
        <p:txBody>
          <a:bodyPr>
            <a:normAutofit/>
          </a:bodyPr>
          <a:lstStyle/>
          <a:p>
            <a:r>
              <a:rPr lang="en-CA" sz="3000" dirty="0" smtClean="0"/>
              <a:t>The </a:t>
            </a:r>
            <a:r>
              <a:rPr lang="en-CA" sz="3000" dirty="0" err="1" smtClean="0"/>
              <a:t>rxn</a:t>
            </a:r>
            <a:r>
              <a:rPr lang="en-CA" sz="3000" dirty="0" smtClean="0"/>
              <a:t> will shift to decrease the temperature.</a:t>
            </a:r>
          </a:p>
          <a:p>
            <a:r>
              <a:rPr lang="en-CA" sz="3000" dirty="0" smtClean="0"/>
              <a:t>By shifting to the right (using up the </a:t>
            </a:r>
            <a:r>
              <a:rPr lang="en-CA" sz="3000" dirty="0" smtClean="0"/>
              <a:t>energy making the temperature decrease!)</a:t>
            </a:r>
            <a:endParaRPr lang="en-CA" sz="3000" dirty="0" smtClean="0"/>
          </a:p>
          <a:p>
            <a:r>
              <a:rPr lang="en-CA" sz="3000" dirty="0" smtClean="0"/>
              <a:t>Favours the endo </a:t>
            </a:r>
            <a:r>
              <a:rPr lang="en-CA" sz="3000" dirty="0" err="1" smtClean="0"/>
              <a:t>rxn</a:t>
            </a:r>
            <a:r>
              <a:rPr lang="en-CA" sz="3000" dirty="0" smtClean="0"/>
              <a:t>.</a:t>
            </a:r>
            <a:endParaRPr lang="en-CA" sz="30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96074" y="97965"/>
            <a:ext cx="461877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sz="3500" b="1" dirty="0" smtClean="0"/>
              <a:t> E + N</a:t>
            </a:r>
            <a:r>
              <a:rPr lang="en-CA" sz="3500" b="1" baseline="-25000" dirty="0" smtClean="0"/>
              <a:t>2</a:t>
            </a:r>
            <a:r>
              <a:rPr lang="en-CA" sz="3500" b="1" dirty="0" smtClean="0"/>
              <a:t>O</a:t>
            </a:r>
            <a:r>
              <a:rPr lang="en-CA" sz="3500" b="1" baseline="-25000" dirty="0" smtClean="0"/>
              <a:t>4</a:t>
            </a:r>
            <a:r>
              <a:rPr lang="en-CA" sz="3500" b="1" dirty="0" smtClean="0"/>
              <a:t> </a:t>
            </a:r>
            <a:r>
              <a:rPr lang="en-CA" sz="3500" b="1" baseline="-25000" dirty="0" smtClean="0"/>
              <a:t>(g)</a:t>
            </a:r>
            <a:r>
              <a:rPr lang="en-CA" sz="35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⇄ 2 NO</a:t>
            </a:r>
            <a:r>
              <a:rPr lang="en-CA" sz="35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 (g)</a:t>
            </a:r>
            <a:br>
              <a:rPr lang="en-CA" sz="35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CA" sz="35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endParaRPr lang="en-CA" sz="3500" b="1" dirty="0">
              <a:solidFill>
                <a:srgbClr val="A72B2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73812" y="1011700"/>
            <a:ext cx="239841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Please write</a:t>
            </a:r>
            <a:endParaRPr lang="en-US" sz="3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4793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583" y="1174776"/>
            <a:ext cx="10889246" cy="1280890"/>
          </a:xfrm>
        </p:spPr>
        <p:txBody>
          <a:bodyPr/>
          <a:lstStyle/>
          <a:p>
            <a:r>
              <a:rPr lang="en-CA" b="1" u="sng" dirty="0"/>
              <a:t>2</a:t>
            </a:r>
            <a:r>
              <a:rPr lang="en-CA" b="1" u="sng" dirty="0" smtClean="0"/>
              <a:t>.	 Pressure increase (or volume </a:t>
            </a:r>
            <a:r>
              <a:rPr lang="en-CA" b="1" u="sng" dirty="0" err="1" smtClean="0"/>
              <a:t>dec</a:t>
            </a:r>
            <a:r>
              <a:rPr lang="en-CA" b="1" u="sng" dirty="0" err="1" smtClean="0"/>
              <a:t>.</a:t>
            </a:r>
            <a:r>
              <a:rPr lang="en-CA" b="1" u="sng" dirty="0" smtClean="0"/>
              <a:t> for gases)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825" y="1956619"/>
            <a:ext cx="10480004" cy="2349910"/>
          </a:xfrm>
        </p:spPr>
        <p:txBody>
          <a:bodyPr>
            <a:normAutofit/>
          </a:bodyPr>
          <a:lstStyle/>
          <a:p>
            <a:r>
              <a:rPr lang="en-CA" sz="3000" dirty="0" smtClean="0"/>
              <a:t>The </a:t>
            </a:r>
            <a:r>
              <a:rPr lang="en-CA" sz="3000" dirty="0" err="1" smtClean="0"/>
              <a:t>rxn</a:t>
            </a:r>
            <a:r>
              <a:rPr lang="en-CA" sz="3000" dirty="0" smtClean="0"/>
              <a:t> will shift to decrease the pressure.</a:t>
            </a:r>
          </a:p>
          <a:p>
            <a:r>
              <a:rPr lang="en-CA" sz="3000" dirty="0" smtClean="0"/>
              <a:t>More molecules = more pressure, so … the </a:t>
            </a:r>
            <a:r>
              <a:rPr lang="en-CA" sz="3000" dirty="0" err="1" smtClean="0"/>
              <a:t>rxn</a:t>
            </a:r>
            <a:r>
              <a:rPr lang="en-CA" sz="3000" dirty="0" smtClean="0"/>
              <a:t> will shift to the left! (less molecules)</a:t>
            </a:r>
          </a:p>
          <a:p>
            <a:r>
              <a:rPr lang="en-CA" sz="3000" dirty="0" smtClean="0"/>
              <a:t>For gases ONLY!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96074" y="97965"/>
            <a:ext cx="461877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sz="3500" b="1" dirty="0" smtClean="0"/>
              <a:t> E + N</a:t>
            </a:r>
            <a:r>
              <a:rPr lang="en-CA" sz="3500" b="1" baseline="-25000" dirty="0" smtClean="0"/>
              <a:t>2</a:t>
            </a:r>
            <a:r>
              <a:rPr lang="en-CA" sz="3500" b="1" dirty="0" smtClean="0"/>
              <a:t>O</a:t>
            </a:r>
            <a:r>
              <a:rPr lang="en-CA" sz="3500" b="1" baseline="-25000" dirty="0" smtClean="0"/>
              <a:t>4</a:t>
            </a:r>
            <a:r>
              <a:rPr lang="en-CA" sz="3500" b="1" dirty="0" smtClean="0"/>
              <a:t> </a:t>
            </a:r>
            <a:r>
              <a:rPr lang="en-CA" sz="3500" b="1" baseline="-25000" dirty="0" smtClean="0"/>
              <a:t>(g)</a:t>
            </a:r>
            <a:r>
              <a:rPr lang="en-CA" sz="35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⇄ 2 NO</a:t>
            </a:r>
            <a:r>
              <a:rPr lang="en-CA" sz="35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 (g)</a:t>
            </a:r>
            <a:br>
              <a:rPr lang="en-CA" sz="35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CA" sz="35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endParaRPr lang="en-CA" sz="3500" b="1" dirty="0">
              <a:solidFill>
                <a:srgbClr val="A72B2B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37474" y="620778"/>
            <a:ext cx="239841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Please write</a:t>
            </a:r>
            <a:endParaRPr lang="en-US" sz="3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067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458200" cy="1398587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Given:</a:t>
            </a:r>
            <a:br>
              <a:rPr lang="en-US" altLang="en-US" dirty="0" smtClean="0"/>
            </a:br>
            <a:r>
              <a:rPr lang="en-US" altLang="en-US" b="1" dirty="0" smtClean="0"/>
              <a:t>N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O</a:t>
            </a:r>
            <a:r>
              <a:rPr lang="en-US" altLang="en-US" b="1" baseline="-25000" dirty="0" smtClean="0"/>
              <a:t>4</a:t>
            </a:r>
            <a:r>
              <a:rPr lang="en-US" altLang="en-US" b="1" dirty="0" smtClean="0"/>
              <a:t> </a:t>
            </a:r>
            <a:r>
              <a:rPr lang="en-US" altLang="en-US" b="1" baseline="-25000" dirty="0" smtClean="0"/>
              <a:t>(g)</a:t>
            </a:r>
            <a:r>
              <a:rPr lang="en-US" altLang="en-US" b="1" dirty="0" smtClean="0"/>
              <a:t>	+	59.0kJ	</a:t>
            </a:r>
            <a:r>
              <a:rPr lang="en-US" altLang="en-US" b="1" dirty="0" smtClean="0"/>
              <a:t> </a:t>
            </a:r>
            <a:r>
              <a:rPr lang="en-US" altLang="en-US" b="1" dirty="0" smtClean="0">
                <a:sym typeface="Wingdings" panose="05000000000000000000" pitchFamily="2" charset="2"/>
              </a:rPr>
              <a:t> </a:t>
            </a:r>
            <a:r>
              <a:rPr lang="en-US" altLang="en-US" b="1" dirty="0" smtClean="0"/>
              <a:t>	</a:t>
            </a:r>
            <a:r>
              <a:rPr lang="en-US" altLang="en-US" b="1" dirty="0" smtClean="0"/>
              <a:t>      2NO</a:t>
            </a:r>
            <a:r>
              <a:rPr lang="en-US" altLang="en-US" b="1" baseline="-25000" dirty="0" smtClean="0"/>
              <a:t>2</a:t>
            </a:r>
            <a:r>
              <a:rPr lang="en-US" altLang="en-US" b="1" dirty="0" smtClean="0"/>
              <a:t> </a:t>
            </a:r>
            <a:r>
              <a:rPr lang="en-US" altLang="en-US" b="1" baseline="-25000" dirty="0" smtClean="0"/>
              <a:t>(g)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8874" y="1676401"/>
            <a:ext cx="11613126" cy="45307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sz="2800" dirty="0" smtClean="0"/>
              <a:t>Concentration:</a:t>
            </a:r>
          </a:p>
          <a:p>
            <a:pPr marL="1090613" lvl="2" indent="-419100"/>
            <a:r>
              <a:rPr lang="en-US" altLang="en-US" sz="2800" dirty="0"/>
              <a:t>Adding </a:t>
            </a:r>
            <a:r>
              <a:rPr lang="en-US" altLang="en-US" sz="2800" b="1" dirty="0">
                <a:solidFill>
                  <a:schemeClr val="accent1"/>
                </a:solidFill>
              </a:rPr>
              <a:t>more </a:t>
            </a:r>
            <a:r>
              <a:rPr lang="en-US" altLang="en-US" sz="2800" b="1" dirty="0" smtClean="0">
                <a:solidFill>
                  <a:schemeClr val="accent1"/>
                </a:solidFill>
              </a:rPr>
              <a:t>reactants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pushes </a:t>
            </a:r>
            <a:r>
              <a:rPr lang="en-US" altLang="en-US" sz="2800" dirty="0" smtClean="0"/>
              <a:t>the </a:t>
            </a:r>
            <a:r>
              <a:rPr lang="en-US" altLang="en-US" sz="2800" dirty="0" err="1" smtClean="0"/>
              <a:t>rxn</a:t>
            </a:r>
            <a:r>
              <a:rPr lang="en-US" altLang="en-US" sz="2800" dirty="0" smtClean="0"/>
              <a:t> toward the </a:t>
            </a:r>
            <a:r>
              <a:rPr lang="en-US" altLang="en-US" sz="2800" b="1" dirty="0" smtClean="0">
                <a:solidFill>
                  <a:schemeClr val="accent1"/>
                </a:solidFill>
              </a:rPr>
              <a:t>products</a:t>
            </a:r>
            <a:endParaRPr lang="en-US" altLang="en-US" sz="2800" b="1" dirty="0">
              <a:solidFill>
                <a:schemeClr val="accent1"/>
              </a:solidFill>
            </a:endParaRPr>
          </a:p>
          <a:p>
            <a:pPr marL="1090613" lvl="2" indent="-419100"/>
            <a:r>
              <a:rPr lang="en-US" altLang="en-US" sz="2800" b="1" dirty="0">
                <a:solidFill>
                  <a:srgbClr val="FF6699"/>
                </a:solidFill>
              </a:rPr>
              <a:t>Removing </a:t>
            </a:r>
            <a:r>
              <a:rPr lang="en-US" altLang="en-US" sz="2800" b="1" dirty="0" smtClean="0">
                <a:solidFill>
                  <a:srgbClr val="FF6699"/>
                </a:solidFill>
              </a:rPr>
              <a:t>reactants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pushes </a:t>
            </a:r>
            <a:r>
              <a:rPr lang="en-US" altLang="en-US" sz="2800" dirty="0" smtClean="0"/>
              <a:t>the </a:t>
            </a:r>
            <a:r>
              <a:rPr lang="en-US" altLang="en-US" sz="2800" dirty="0" err="1" smtClean="0"/>
              <a:t>rxn</a:t>
            </a:r>
            <a:r>
              <a:rPr lang="en-US" altLang="en-US" sz="2800" dirty="0" smtClean="0"/>
              <a:t> towards the </a:t>
            </a:r>
            <a:r>
              <a:rPr lang="en-US" altLang="en-US" sz="2800" b="1" dirty="0" smtClean="0">
                <a:solidFill>
                  <a:srgbClr val="FF6699"/>
                </a:solidFill>
              </a:rPr>
              <a:t>reactants</a:t>
            </a:r>
            <a:endParaRPr lang="en-US" altLang="en-US" sz="2800" b="1" dirty="0">
              <a:solidFill>
                <a:srgbClr val="FF6699"/>
              </a:solidFill>
            </a:endParaRPr>
          </a:p>
          <a:p>
            <a:pPr marL="1090613" lvl="2" indent="-419100"/>
            <a:r>
              <a:rPr lang="en-US" altLang="en-US" sz="2800" dirty="0"/>
              <a:t>Adding </a:t>
            </a:r>
            <a:r>
              <a:rPr lang="en-US" altLang="en-US" sz="2800" b="1" dirty="0">
                <a:solidFill>
                  <a:schemeClr val="accent1"/>
                </a:solidFill>
              </a:rPr>
              <a:t>more </a:t>
            </a:r>
            <a:r>
              <a:rPr lang="en-US" altLang="en-US" sz="2800" b="1" dirty="0" smtClean="0">
                <a:solidFill>
                  <a:schemeClr val="accent1"/>
                </a:solidFill>
              </a:rPr>
              <a:t>products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pushes </a:t>
            </a:r>
            <a:r>
              <a:rPr lang="en-US" altLang="en-US" sz="2800" dirty="0" smtClean="0"/>
              <a:t>the </a:t>
            </a:r>
            <a:r>
              <a:rPr lang="en-US" altLang="en-US" sz="2800" dirty="0" err="1" smtClean="0"/>
              <a:t>rxn</a:t>
            </a:r>
            <a:r>
              <a:rPr lang="en-US" altLang="en-US" sz="2800" dirty="0" smtClean="0"/>
              <a:t> towards the </a:t>
            </a:r>
            <a:r>
              <a:rPr lang="en-US" altLang="en-US" sz="2800" b="1" dirty="0" smtClean="0">
                <a:solidFill>
                  <a:schemeClr val="accent1"/>
                </a:solidFill>
              </a:rPr>
              <a:t>reactants</a:t>
            </a:r>
            <a:endParaRPr lang="en-US" altLang="en-US" sz="2800" b="1" dirty="0">
              <a:solidFill>
                <a:schemeClr val="accent1"/>
              </a:solidFill>
            </a:endParaRPr>
          </a:p>
          <a:p>
            <a:pPr marL="1090613" lvl="2" indent="-419100"/>
            <a:r>
              <a:rPr lang="en-US" altLang="en-US" sz="2800" b="1" dirty="0">
                <a:solidFill>
                  <a:srgbClr val="FF6699"/>
                </a:solidFill>
              </a:rPr>
              <a:t>Removing </a:t>
            </a:r>
            <a:r>
              <a:rPr lang="en-US" altLang="en-US" sz="2800" b="1" dirty="0" smtClean="0">
                <a:solidFill>
                  <a:srgbClr val="FF6699"/>
                </a:solidFill>
              </a:rPr>
              <a:t>products</a:t>
            </a:r>
            <a:r>
              <a:rPr lang="en-US" altLang="en-US" sz="2800" dirty="0" smtClean="0"/>
              <a:t> </a:t>
            </a:r>
            <a:r>
              <a:rPr lang="en-US" altLang="en-US" sz="2800" dirty="0"/>
              <a:t>pushes </a:t>
            </a:r>
            <a:r>
              <a:rPr lang="en-US" altLang="en-US" sz="2800" dirty="0" smtClean="0"/>
              <a:t>the </a:t>
            </a:r>
            <a:r>
              <a:rPr lang="en-US" altLang="en-US" sz="2800" dirty="0" err="1" smtClean="0"/>
              <a:t>rxn</a:t>
            </a:r>
            <a:r>
              <a:rPr lang="en-US" altLang="en-US" sz="2800" dirty="0" smtClean="0"/>
              <a:t> towards the </a:t>
            </a:r>
            <a:r>
              <a:rPr lang="en-US" altLang="en-US" sz="2800" b="1" dirty="0" smtClean="0">
                <a:solidFill>
                  <a:srgbClr val="FF6699"/>
                </a:solidFill>
              </a:rPr>
              <a:t>products</a:t>
            </a:r>
            <a:r>
              <a:rPr lang="en-US" altLang="en-US" sz="2800" dirty="0"/>
              <a:t>	</a:t>
            </a: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6051076" y="634222"/>
            <a:ext cx="1905000" cy="990600"/>
          </a:xfrm>
          <a:prstGeom prst="rightArrow">
            <a:avLst>
              <a:gd name="adj1" fmla="val 50000"/>
              <a:gd name="adj2" fmla="val 48077"/>
            </a:avLst>
          </a:prstGeom>
          <a:solidFill>
            <a:srgbClr val="33CCCC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10800000">
            <a:off x="5824063" y="657979"/>
            <a:ext cx="1905000" cy="990600"/>
          </a:xfrm>
          <a:prstGeom prst="rightArrow">
            <a:avLst>
              <a:gd name="adj1" fmla="val 50000"/>
              <a:gd name="adj2" fmla="val 48077"/>
            </a:avLst>
          </a:prstGeom>
          <a:solidFill>
            <a:srgbClr val="33CCCC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 rot="10800000">
            <a:off x="5898676" y="634222"/>
            <a:ext cx="1905000" cy="990600"/>
          </a:xfrm>
          <a:prstGeom prst="rightArrow">
            <a:avLst>
              <a:gd name="adj1" fmla="val 50000"/>
              <a:gd name="adj2" fmla="val 48077"/>
            </a:avLst>
          </a:prstGeom>
          <a:solidFill>
            <a:srgbClr val="33CCCC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6051076" y="656271"/>
            <a:ext cx="1905000" cy="990600"/>
          </a:xfrm>
          <a:prstGeom prst="rightArrow">
            <a:avLst>
              <a:gd name="adj1" fmla="val 50000"/>
              <a:gd name="adj2" fmla="val 48077"/>
            </a:avLst>
          </a:prstGeom>
          <a:solidFill>
            <a:srgbClr val="33CCCC"/>
          </a:solidFill>
          <a:ln w="57150">
            <a:solidFill>
              <a:srgbClr val="FF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CA" altLang="en-US"/>
          </a:p>
        </p:txBody>
      </p:sp>
      <p:pic>
        <p:nvPicPr>
          <p:cNvPr id="5128" name="Picture 8" descr="MCj023215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800" y="76201"/>
            <a:ext cx="1373187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30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4" grpId="1" animBg="1"/>
      <p:bldP spid="25605" grpId="0" animBg="1"/>
      <p:bldP spid="25605" grpId="1" animBg="1"/>
      <p:bldP spid="25606" grpId="0" animBg="1"/>
      <p:bldP spid="25606" grpId="1" animBg="1"/>
      <p:bldP spid="2560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458200" cy="1398587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Given:</a:t>
            </a:r>
            <a:br>
              <a:rPr lang="en-US" altLang="en-US" smtClean="0"/>
            </a:br>
            <a:r>
              <a:rPr lang="en-US" altLang="en-US" b="1" smtClean="0"/>
              <a:t>N</a:t>
            </a:r>
            <a:r>
              <a:rPr lang="en-US" altLang="en-US" b="1" baseline="-25000" smtClean="0"/>
              <a:t>2</a:t>
            </a:r>
            <a:r>
              <a:rPr lang="en-US" altLang="en-US" b="1" smtClean="0"/>
              <a:t>O</a:t>
            </a:r>
            <a:r>
              <a:rPr lang="en-US" altLang="en-US" b="1" baseline="-25000" smtClean="0"/>
              <a:t>4</a:t>
            </a:r>
            <a:r>
              <a:rPr lang="en-US" altLang="en-US" b="1" smtClean="0"/>
              <a:t> </a:t>
            </a:r>
            <a:r>
              <a:rPr lang="en-US" altLang="en-US" b="1" baseline="-25000" smtClean="0"/>
              <a:t>(g)</a:t>
            </a:r>
            <a:r>
              <a:rPr lang="en-US" altLang="en-US" b="1" smtClean="0"/>
              <a:t>	+	59.0kJ	</a:t>
            </a:r>
            <a:r>
              <a:rPr lang="en-US" altLang="en-US" b="1" smtClean="0">
                <a:sym typeface="Wingdings" panose="05000000000000000000" pitchFamily="2" charset="2"/>
              </a:rPr>
              <a:t></a:t>
            </a:r>
            <a:r>
              <a:rPr lang="en-US" altLang="en-US" b="1" smtClean="0"/>
              <a:t>	2NO</a:t>
            </a:r>
            <a:r>
              <a:rPr lang="en-US" altLang="en-US" b="1" baseline="-25000" smtClean="0"/>
              <a:t>2</a:t>
            </a:r>
            <a:r>
              <a:rPr lang="en-US" altLang="en-US" b="1" smtClean="0"/>
              <a:t> </a:t>
            </a:r>
            <a:r>
              <a:rPr lang="en-US" altLang="en-US" b="1" baseline="-25000" smtClean="0"/>
              <a:t>(g)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7505700" y="3881204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1"/>
                </a:solidFill>
              </a:rPr>
              <a:t>NO</a:t>
            </a:r>
            <a:r>
              <a:rPr lang="en-US" altLang="en-US" sz="2800" b="1" baseline="-25000" dirty="0">
                <a:solidFill>
                  <a:schemeClr val="accent1"/>
                </a:solidFill>
              </a:rPr>
              <a:t>2</a:t>
            </a:r>
            <a:endParaRPr lang="en-US" altLang="en-US" sz="2800" b="1" dirty="0">
              <a:solidFill>
                <a:schemeClr val="accent1"/>
              </a:solidFill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418052" y="2276755"/>
            <a:ext cx="11584496" cy="553998"/>
          </a:xfrm>
          <a:prstGeom prst="rect">
            <a:avLst/>
          </a:prstGeom>
          <a:noFill/>
          <a:ln w="38100">
            <a:solidFill>
              <a:srgbClr val="FF6699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/>
              <a:t>More products, so </a:t>
            </a:r>
            <a:r>
              <a:rPr lang="en-US" altLang="en-US" sz="3000" dirty="0" smtClean="0"/>
              <a:t>the </a:t>
            </a:r>
            <a:r>
              <a:rPr lang="en-US" altLang="en-US" sz="3000" dirty="0" err="1" smtClean="0"/>
              <a:t>rxn</a:t>
            </a:r>
            <a:r>
              <a:rPr lang="en-US" altLang="en-US" sz="3000" dirty="0" smtClean="0"/>
              <a:t> will shift to the left to produce  </a:t>
            </a:r>
            <a:r>
              <a:rPr lang="en-US" altLang="en-US" sz="3000" dirty="0"/>
              <a:t>more N</a:t>
            </a:r>
            <a:r>
              <a:rPr lang="en-US" altLang="en-US" sz="3000" baseline="-25000" dirty="0"/>
              <a:t>2</a:t>
            </a:r>
            <a:r>
              <a:rPr lang="en-US" altLang="en-US" sz="3000" dirty="0"/>
              <a:t>O</a:t>
            </a:r>
            <a:r>
              <a:rPr lang="en-US" altLang="en-US" sz="3000" baseline="-25000" dirty="0"/>
              <a:t>4</a:t>
            </a:r>
            <a:r>
              <a:rPr lang="en-US" altLang="en-US" sz="3000" dirty="0"/>
              <a:t> </a:t>
            </a: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3124200" y="35814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3124200" y="6019800"/>
            <a:ext cx="419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4495800" y="6172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Time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 rot="16200000">
            <a:off x="1600200" y="4724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Concentration</a:t>
            </a:r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3124200" y="5295900"/>
            <a:ext cx="1371600" cy="0"/>
          </a:xfrm>
          <a:prstGeom prst="line">
            <a:avLst/>
          </a:prstGeom>
          <a:noFill/>
          <a:ln w="28575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6641" name="Freeform 17"/>
          <p:cNvSpPr>
            <a:spLocks/>
          </p:cNvSpPr>
          <p:nvPr/>
        </p:nvSpPr>
        <p:spPr bwMode="auto">
          <a:xfrm>
            <a:off x="4434417" y="4622271"/>
            <a:ext cx="3067050" cy="676275"/>
          </a:xfrm>
          <a:custGeom>
            <a:avLst/>
            <a:gdLst>
              <a:gd name="T0" fmla="*/ 41275 w 1932"/>
              <a:gd name="T1" fmla="*/ 676275 h 426"/>
              <a:gd name="T2" fmla="*/ 504825 w 1932"/>
              <a:gd name="T3" fmla="*/ 106363 h 426"/>
              <a:gd name="T4" fmla="*/ 3067050 w 1932"/>
              <a:gd name="T5" fmla="*/ 34925 h 4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32" h="426">
                <a:moveTo>
                  <a:pt x="26" y="426"/>
                </a:moveTo>
                <a:cubicBezTo>
                  <a:pt x="73" y="366"/>
                  <a:pt x="0" y="134"/>
                  <a:pt x="318" y="67"/>
                </a:cubicBezTo>
                <a:cubicBezTo>
                  <a:pt x="636" y="0"/>
                  <a:pt x="1663" y="29"/>
                  <a:pt x="1932" y="22"/>
                </a:cubicBezTo>
              </a:path>
            </a:pathLst>
          </a:custGeom>
          <a:noFill/>
          <a:ln w="28575" cmpd="sng">
            <a:solidFill>
              <a:srgbClr val="FF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3124200" y="4421553"/>
            <a:ext cx="1371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6643" name="Freeform 19"/>
          <p:cNvSpPr>
            <a:spLocks/>
          </p:cNvSpPr>
          <p:nvPr/>
        </p:nvSpPr>
        <p:spPr bwMode="auto">
          <a:xfrm flipV="1">
            <a:off x="4469341" y="3896518"/>
            <a:ext cx="3133725" cy="533400"/>
          </a:xfrm>
          <a:custGeom>
            <a:avLst/>
            <a:gdLst>
              <a:gd name="T0" fmla="*/ 42172 w 1932"/>
              <a:gd name="T1" fmla="*/ 533400 h 426"/>
              <a:gd name="T2" fmla="*/ 515799 w 1932"/>
              <a:gd name="T3" fmla="*/ 83892 h 426"/>
              <a:gd name="T4" fmla="*/ 3133725 w 1932"/>
              <a:gd name="T5" fmla="*/ 27546 h 42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932" h="426">
                <a:moveTo>
                  <a:pt x="26" y="426"/>
                </a:moveTo>
                <a:cubicBezTo>
                  <a:pt x="73" y="366"/>
                  <a:pt x="0" y="134"/>
                  <a:pt x="318" y="67"/>
                </a:cubicBezTo>
                <a:cubicBezTo>
                  <a:pt x="636" y="0"/>
                  <a:pt x="1663" y="29"/>
                  <a:pt x="1932" y="22"/>
                </a:cubicBezTo>
              </a:path>
            </a:pathLst>
          </a:custGeom>
          <a:noFill/>
          <a:ln w="28575" cmpd="sng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664443" y="1503085"/>
            <a:ext cx="255969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000" dirty="0" smtClean="0"/>
              <a:t>Inc. [NO</a:t>
            </a:r>
            <a:r>
              <a:rPr lang="en-US" altLang="en-US" sz="3000" baseline="-25000" dirty="0" smtClean="0"/>
              <a:t>2</a:t>
            </a:r>
            <a:r>
              <a:rPr lang="en-US" altLang="en-US" sz="3000" dirty="0" smtClean="0"/>
              <a:t>] = </a:t>
            </a:r>
            <a:endParaRPr lang="en-US" altLang="en-US" sz="3000" dirty="0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4495800" y="3911301"/>
            <a:ext cx="0" cy="5334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7501467" y="4539488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FF6699"/>
                </a:solidFill>
              </a:rPr>
              <a:t>N</a:t>
            </a:r>
            <a:r>
              <a:rPr lang="en-US" altLang="en-US" sz="2800" b="1" baseline="-25000" dirty="0">
                <a:solidFill>
                  <a:srgbClr val="FF6699"/>
                </a:solidFill>
              </a:rPr>
              <a:t>2</a:t>
            </a:r>
            <a:r>
              <a:rPr lang="en-US" altLang="en-US" sz="2800" b="1" dirty="0">
                <a:solidFill>
                  <a:srgbClr val="FF6699"/>
                </a:solidFill>
              </a:rPr>
              <a:t>O</a:t>
            </a:r>
            <a:r>
              <a:rPr lang="en-US" altLang="en-US" sz="2800" b="1" baseline="-25000" dirty="0">
                <a:solidFill>
                  <a:srgbClr val="FF6699"/>
                </a:solidFill>
              </a:rPr>
              <a:t>4</a:t>
            </a:r>
            <a:endParaRPr lang="en-US" altLang="en-US" sz="2800" b="1" dirty="0">
              <a:solidFill>
                <a:srgbClr val="FF6699"/>
              </a:solidFill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5829300" y="3169738"/>
            <a:ext cx="2971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chemeClr val="tx2"/>
                </a:solidFill>
              </a:rPr>
              <a:t>Add NO</a:t>
            </a:r>
            <a:r>
              <a:rPr lang="en-US" altLang="en-US" sz="2800" b="1" baseline="-25000" dirty="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 flipH="1">
            <a:off x="4703233" y="3431107"/>
            <a:ext cx="1042247" cy="465411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H="1">
            <a:off x="8453541" y="3498187"/>
            <a:ext cx="1042247" cy="465411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9625652" y="3050425"/>
            <a:ext cx="2971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 smtClean="0">
                <a:solidFill>
                  <a:schemeClr val="tx2"/>
                </a:solidFill>
              </a:rPr>
              <a:t>Gets used up right away</a:t>
            </a:r>
            <a:endParaRPr lang="en-US" altLang="en-US" sz="2800" b="1" baseline="-25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77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6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3" grpId="0"/>
      <p:bldP spid="26634" grpId="0" animBg="1"/>
      <p:bldP spid="26638" grpId="0"/>
      <p:bldP spid="26639" grpId="0"/>
      <p:bldP spid="26645" grpId="0"/>
      <p:bldP spid="26647" grpId="0"/>
      <p:bldP spid="26648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7583" y="1174776"/>
            <a:ext cx="8911687" cy="1280890"/>
          </a:xfrm>
        </p:spPr>
        <p:txBody>
          <a:bodyPr/>
          <a:lstStyle/>
          <a:p>
            <a:r>
              <a:rPr lang="en-CA" b="1" u="sng" dirty="0"/>
              <a:t>3</a:t>
            </a:r>
            <a:r>
              <a:rPr lang="en-CA" b="1" u="sng" dirty="0" smtClean="0"/>
              <a:t>.	 Concentration increase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932853"/>
            <a:ext cx="11758581" cy="1599624"/>
          </a:xfrm>
        </p:spPr>
        <p:txBody>
          <a:bodyPr>
            <a:normAutofit/>
          </a:bodyPr>
          <a:lstStyle/>
          <a:p>
            <a:r>
              <a:rPr lang="en-CA" sz="3000" dirty="0" smtClean="0"/>
              <a:t>The </a:t>
            </a:r>
            <a:r>
              <a:rPr lang="en-CA" sz="3000" dirty="0" err="1" smtClean="0"/>
              <a:t>rxn</a:t>
            </a:r>
            <a:r>
              <a:rPr lang="en-CA" sz="3000" dirty="0" smtClean="0"/>
              <a:t> will shift to decrease the concentration.</a:t>
            </a:r>
          </a:p>
          <a:p>
            <a:r>
              <a:rPr lang="en-CA" sz="3000" dirty="0" smtClean="0"/>
              <a:t>If you add N</a:t>
            </a:r>
            <a:r>
              <a:rPr lang="en-CA" sz="3000" baseline="-25000" dirty="0" smtClean="0"/>
              <a:t>2</a:t>
            </a:r>
            <a:r>
              <a:rPr lang="en-CA" sz="3000" dirty="0" smtClean="0"/>
              <a:t>O</a:t>
            </a:r>
            <a:r>
              <a:rPr lang="en-CA" sz="3000" baseline="-25000" dirty="0" smtClean="0"/>
              <a:t>4</a:t>
            </a:r>
            <a:r>
              <a:rPr lang="en-CA" sz="3000" dirty="0" smtClean="0"/>
              <a:t> the system will shift to the right to use it up.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96074" y="97965"/>
            <a:ext cx="461877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sz="3500" b="1" dirty="0" smtClean="0"/>
              <a:t> E + N</a:t>
            </a:r>
            <a:r>
              <a:rPr lang="en-CA" sz="3500" b="1" baseline="-25000" dirty="0" smtClean="0"/>
              <a:t>2</a:t>
            </a:r>
            <a:r>
              <a:rPr lang="en-CA" sz="3500" b="1" dirty="0" smtClean="0"/>
              <a:t>O</a:t>
            </a:r>
            <a:r>
              <a:rPr lang="en-CA" sz="3500" b="1" baseline="-25000" dirty="0" smtClean="0"/>
              <a:t>4</a:t>
            </a:r>
            <a:r>
              <a:rPr lang="en-CA" sz="3500" b="1" dirty="0" smtClean="0"/>
              <a:t> </a:t>
            </a:r>
            <a:r>
              <a:rPr lang="en-CA" sz="3500" b="1" baseline="-25000" dirty="0" smtClean="0"/>
              <a:t>(g)</a:t>
            </a:r>
            <a:r>
              <a:rPr lang="en-CA" sz="35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⇄ 2 NO</a:t>
            </a:r>
            <a:r>
              <a:rPr lang="en-CA" sz="35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 (g)</a:t>
            </a:r>
            <a:br>
              <a:rPr lang="en-CA" sz="35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CA" sz="35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endParaRPr lang="en-CA" sz="3500" b="1" dirty="0">
              <a:solidFill>
                <a:srgbClr val="A72B2B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37474" y="620778"/>
            <a:ext cx="239841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Please write</a:t>
            </a:r>
            <a:endParaRPr lang="en-US" sz="3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42950" y="1174776"/>
            <a:ext cx="11344275" cy="2759049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58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825" y="685559"/>
            <a:ext cx="8911687" cy="1280890"/>
          </a:xfrm>
        </p:spPr>
        <p:txBody>
          <a:bodyPr/>
          <a:lstStyle/>
          <a:p>
            <a:r>
              <a:rPr lang="en-CA" b="1" u="sng" dirty="0" smtClean="0"/>
              <a:t>4.	 Adding a catalyst?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690" y="1379088"/>
            <a:ext cx="10123898" cy="2349910"/>
          </a:xfrm>
        </p:spPr>
        <p:txBody>
          <a:bodyPr>
            <a:normAutofit/>
          </a:bodyPr>
          <a:lstStyle/>
          <a:p>
            <a:r>
              <a:rPr lang="en-CA" sz="3000" dirty="0" smtClean="0"/>
              <a:t>No effect!</a:t>
            </a:r>
          </a:p>
          <a:p>
            <a:r>
              <a:rPr lang="en-CA" sz="3000" dirty="0" smtClean="0"/>
              <a:t>It lowers the </a:t>
            </a:r>
            <a:r>
              <a:rPr lang="en-CA" sz="3000" dirty="0" err="1" smtClean="0"/>
              <a:t>E</a:t>
            </a:r>
            <a:r>
              <a:rPr lang="en-CA" sz="3000" baseline="-25000" dirty="0" err="1" smtClean="0"/>
              <a:t>a</a:t>
            </a:r>
            <a:r>
              <a:rPr lang="en-CA" sz="3000" dirty="0" smtClean="0"/>
              <a:t> of both </a:t>
            </a:r>
            <a:r>
              <a:rPr lang="en-CA" sz="3000" dirty="0" smtClean="0"/>
              <a:t>the forward and reverse </a:t>
            </a:r>
            <a:r>
              <a:rPr lang="en-CA" sz="3000" dirty="0" err="1" smtClean="0"/>
              <a:t>rxns</a:t>
            </a:r>
            <a:r>
              <a:rPr lang="en-CA" sz="3000" dirty="0" smtClean="0"/>
              <a:t>.</a:t>
            </a:r>
          </a:p>
          <a:p>
            <a:r>
              <a:rPr lang="en-CA" sz="3000" dirty="0" smtClean="0"/>
              <a:t>Both rates go faster, no effect on concentration.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96074" y="97965"/>
            <a:ext cx="4618778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sz="3500" b="1" dirty="0" smtClean="0"/>
              <a:t> E + N</a:t>
            </a:r>
            <a:r>
              <a:rPr lang="en-CA" sz="3500" b="1" baseline="-25000" dirty="0" smtClean="0"/>
              <a:t>2</a:t>
            </a:r>
            <a:r>
              <a:rPr lang="en-CA" sz="3500" b="1" dirty="0" smtClean="0"/>
              <a:t>O</a:t>
            </a:r>
            <a:r>
              <a:rPr lang="en-CA" sz="3500" b="1" baseline="-25000" dirty="0" smtClean="0"/>
              <a:t>4</a:t>
            </a:r>
            <a:r>
              <a:rPr lang="en-CA" sz="3500" b="1" dirty="0" smtClean="0"/>
              <a:t> </a:t>
            </a:r>
            <a:r>
              <a:rPr lang="en-CA" sz="3500" b="1" baseline="-25000" dirty="0" smtClean="0"/>
              <a:t>(g)</a:t>
            </a:r>
            <a:r>
              <a:rPr lang="en-CA" sz="35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⇄ 2 NO</a:t>
            </a:r>
            <a:r>
              <a:rPr lang="en-CA" sz="35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2 (g)</a:t>
            </a:r>
            <a:br>
              <a:rPr lang="en-CA" sz="35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CA" sz="3500" b="1" baseline="-25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	</a:t>
            </a:r>
            <a:endParaRPr lang="en-CA" sz="3500" b="1" dirty="0">
              <a:solidFill>
                <a:srgbClr val="A72B2B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56825" y="322720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b="1" u="sng" dirty="0" smtClean="0"/>
              <a:t>Important!</a:t>
            </a:r>
            <a:endParaRPr lang="en-CA" b="1" u="sng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74690" y="3867645"/>
            <a:ext cx="11344528" cy="23499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/>
              <a:t>Adding an </a:t>
            </a:r>
            <a:r>
              <a:rPr lang="en-US" altLang="en-US" sz="3200" b="1" dirty="0">
                <a:solidFill>
                  <a:srgbClr val="FF6699"/>
                </a:solidFill>
              </a:rPr>
              <a:t>inert gas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will have no effect on the equilibrium.</a:t>
            </a:r>
            <a:endParaRPr lang="en-US" altLang="en-US" sz="3200" dirty="0"/>
          </a:p>
          <a:p>
            <a:r>
              <a:rPr lang="en-US" altLang="en-US" sz="3200" dirty="0" smtClean="0"/>
              <a:t>Adding an insoluble solid has no effect.</a:t>
            </a:r>
            <a:endParaRPr lang="en-US" altLang="en-US" sz="3200" b="1" dirty="0" smtClean="0">
              <a:solidFill>
                <a:srgbClr val="FF6699"/>
              </a:solidFill>
            </a:endParaRPr>
          </a:p>
          <a:p>
            <a:r>
              <a:rPr lang="en-US" altLang="en-US" sz="3200" dirty="0" smtClean="0"/>
              <a:t>Adding a </a:t>
            </a:r>
            <a:r>
              <a:rPr lang="en-US" altLang="en-US" sz="3200" b="1" dirty="0" smtClean="0">
                <a:solidFill>
                  <a:srgbClr val="FF6699"/>
                </a:solidFill>
              </a:rPr>
              <a:t>pure liquid</a:t>
            </a:r>
            <a:r>
              <a:rPr lang="en-US" altLang="en-US" sz="3200" dirty="0"/>
              <a:t> has no </a:t>
            </a:r>
            <a:r>
              <a:rPr lang="en-US" altLang="en-US" sz="3200" dirty="0" smtClean="0"/>
              <a:t>effect, because </a:t>
            </a:r>
            <a:r>
              <a:rPr lang="en-US" altLang="en-US" sz="3200" dirty="0"/>
              <a:t>their concentration doesn’t </a:t>
            </a:r>
            <a:r>
              <a:rPr lang="en-US" altLang="en-US" sz="3200" dirty="0" smtClean="0"/>
              <a:t>change.</a:t>
            </a:r>
            <a:endParaRPr lang="en-US" alt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9037474" y="620778"/>
            <a:ext cx="239841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Please write</a:t>
            </a:r>
            <a:endParaRPr lang="en-US" sz="3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914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549" y="624110"/>
            <a:ext cx="9709063" cy="1280890"/>
          </a:xfrm>
        </p:spPr>
        <p:txBody>
          <a:bodyPr>
            <a:normAutofit fontScale="90000"/>
          </a:bodyPr>
          <a:lstStyle/>
          <a:p>
            <a:r>
              <a:rPr lang="en-CA" b="1" dirty="0"/>
              <a:t>Will the amount of product always equal the amount of reactant at equilibrium? </a:t>
            </a:r>
            <a:br>
              <a:rPr lang="en-CA" b="1" dirty="0"/>
            </a:b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778" y="2133600"/>
            <a:ext cx="11161222" cy="377762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CA" sz="3000" b="1" u="sng" dirty="0" smtClean="0"/>
              <a:t>NO</a:t>
            </a:r>
            <a:r>
              <a:rPr lang="en-CA" sz="3000" b="1" dirty="0"/>
              <a:t>! </a:t>
            </a:r>
            <a:r>
              <a:rPr lang="en-CA" sz="3000" dirty="0"/>
              <a:t>they are not always equal.</a:t>
            </a:r>
          </a:p>
          <a:p>
            <a:pPr>
              <a:lnSpc>
                <a:spcPct val="80000"/>
              </a:lnSpc>
              <a:defRPr/>
            </a:pPr>
            <a:r>
              <a:rPr lang="en-CA" sz="3000" dirty="0"/>
              <a:t>At equilibrium the </a:t>
            </a:r>
            <a:r>
              <a:rPr lang="en-CA" sz="3000" dirty="0" smtClean="0"/>
              <a:t>[reactant] &amp; [product]vary </a:t>
            </a:r>
            <a:r>
              <a:rPr lang="en-CA" sz="3000" dirty="0"/>
              <a:t>depending </a:t>
            </a:r>
            <a:r>
              <a:rPr lang="en-CA" sz="3000" dirty="0" smtClean="0"/>
              <a:t>on:</a:t>
            </a:r>
          </a:p>
          <a:p>
            <a:pPr lvl="1">
              <a:lnSpc>
                <a:spcPct val="80000"/>
              </a:lnSpc>
              <a:defRPr/>
            </a:pPr>
            <a:r>
              <a:rPr lang="en-CA" sz="2800" dirty="0" smtClean="0"/>
              <a:t>Initial concentration.</a:t>
            </a:r>
          </a:p>
          <a:p>
            <a:pPr lvl="1">
              <a:lnSpc>
                <a:spcPct val="80000"/>
              </a:lnSpc>
              <a:defRPr/>
            </a:pPr>
            <a:r>
              <a:rPr lang="en-CA" sz="2800" dirty="0" smtClean="0"/>
              <a:t>Change imposed</a:t>
            </a:r>
            <a:endParaRPr lang="en-CA" sz="3000" dirty="0"/>
          </a:p>
        </p:txBody>
      </p:sp>
      <p:sp>
        <p:nvSpPr>
          <p:cNvPr id="4" name="Rectangle 3"/>
          <p:cNvSpPr/>
          <p:nvPr/>
        </p:nvSpPr>
        <p:spPr>
          <a:xfrm>
            <a:off x="9106199" y="118511"/>
            <a:ext cx="239841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Please write</a:t>
            </a:r>
            <a:endParaRPr lang="en-US" sz="3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418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equilibrium I and then check your answers using the </a:t>
            </a:r>
            <a:r>
              <a:rPr lang="en-US" smtClean="0"/>
              <a:t>answer key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37" y="519163"/>
            <a:ext cx="10418881" cy="709136"/>
          </a:xfrm>
        </p:spPr>
        <p:txBody>
          <a:bodyPr>
            <a:normAutofit fontScale="90000"/>
          </a:bodyPr>
          <a:lstStyle/>
          <a:p>
            <a:r>
              <a:rPr lang="en-CA" sz="3000" b="1" u="sng" dirty="0" smtClean="0"/>
              <a:t>Use </a:t>
            </a:r>
            <a:r>
              <a:rPr lang="en-CA" sz="3000" b="1" u="sng" dirty="0" smtClean="0"/>
              <a:t>M</a:t>
            </a:r>
            <a:r>
              <a:rPr lang="en-CA" sz="3000" b="1" u="sng" baseline="-25000" dirty="0" smtClean="0">
                <a:sym typeface="Wingdings" panose="05000000000000000000" pitchFamily="2" charset="2"/>
              </a:rPr>
              <a:t>1</a:t>
            </a:r>
            <a:r>
              <a:rPr lang="en-CA" sz="3000" b="1" u="sng" dirty="0" smtClean="0">
                <a:sym typeface="Wingdings" panose="05000000000000000000" pitchFamily="2" charset="2"/>
              </a:rPr>
              <a:t>V</a:t>
            </a:r>
            <a:r>
              <a:rPr lang="en-CA" sz="3000" b="1" u="sng" baseline="-25000" dirty="0" smtClean="0">
                <a:sym typeface="Wingdings" panose="05000000000000000000" pitchFamily="2" charset="2"/>
              </a:rPr>
              <a:t>1</a:t>
            </a:r>
            <a:r>
              <a:rPr lang="en-CA" sz="3000" b="1" u="sng" dirty="0" smtClean="0">
                <a:sym typeface="Wingdings" panose="05000000000000000000" pitchFamily="2" charset="2"/>
              </a:rPr>
              <a:t> </a:t>
            </a:r>
            <a:r>
              <a:rPr lang="en-CA" sz="3000" b="1" u="sng" dirty="0">
                <a:sym typeface="Wingdings" panose="05000000000000000000" pitchFamily="2" charset="2"/>
              </a:rPr>
              <a:t>= </a:t>
            </a:r>
            <a:r>
              <a:rPr lang="en-CA" sz="3000" b="1" u="sng" dirty="0">
                <a:sym typeface="Wingdings" panose="05000000000000000000" pitchFamily="2" charset="2"/>
              </a:rPr>
              <a:t>M</a:t>
            </a:r>
            <a:r>
              <a:rPr lang="en-CA" sz="3000" b="1" u="sng" baseline="-25000" dirty="0" smtClean="0">
                <a:sym typeface="Wingdings" panose="05000000000000000000" pitchFamily="2" charset="2"/>
              </a:rPr>
              <a:t>2</a:t>
            </a:r>
            <a:r>
              <a:rPr lang="en-CA" sz="3000" b="1" u="sng" dirty="0" smtClean="0">
                <a:sym typeface="Wingdings" panose="05000000000000000000" pitchFamily="2" charset="2"/>
              </a:rPr>
              <a:t>V</a:t>
            </a:r>
            <a:r>
              <a:rPr lang="en-CA" sz="3000" b="1" u="sng" baseline="-25000" dirty="0" smtClean="0">
                <a:sym typeface="Wingdings" panose="05000000000000000000" pitchFamily="2" charset="2"/>
              </a:rPr>
              <a:t>2 </a:t>
            </a:r>
            <a:r>
              <a:rPr lang="en-CA" sz="3000" b="1" u="sng" dirty="0" smtClean="0">
                <a:sym typeface="Wingdings" panose="05000000000000000000" pitchFamily="2" charset="2"/>
              </a:rPr>
              <a:t>to solve the following dilution problems</a:t>
            </a:r>
            <a:endParaRPr lang="en-CA" sz="3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113" y="1228299"/>
            <a:ext cx="11192705" cy="42317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 smtClean="0"/>
              <a:t>1. An </a:t>
            </a:r>
            <a:r>
              <a:rPr lang="en-CA" sz="2800" dirty="0" smtClean="0"/>
              <a:t>experiment requires 200 mL of a 0.2 M solution of </a:t>
            </a:r>
            <a:r>
              <a:rPr lang="en-CA" sz="2800" dirty="0" err="1" smtClean="0"/>
              <a:t>KCl</a:t>
            </a:r>
            <a:r>
              <a:rPr lang="en-CA" sz="2800" dirty="0" smtClean="0"/>
              <a:t>. A 0.43 M solution is available. How much should you use?					</a:t>
            </a:r>
            <a:endParaRPr lang="en-CA" sz="2800" dirty="0" smtClean="0"/>
          </a:p>
          <a:p>
            <a:pPr marL="514350" indent="-514350">
              <a:buAutoNum type="arabicPeriod"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	</a:t>
            </a:r>
          </a:p>
          <a:p>
            <a:pPr marL="0" indent="0">
              <a:buNone/>
            </a:pPr>
            <a:r>
              <a:rPr lang="en-CA" sz="2800" dirty="0" smtClean="0"/>
              <a:t>2. 72 </a:t>
            </a:r>
            <a:r>
              <a:rPr lang="en-CA" sz="2800" dirty="0" smtClean="0"/>
              <a:t>mL of a 0.02 M solution is mixed with 33 mL of water. What is the concentration of the resulting solution?									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19368" y="2176358"/>
            <a:ext cx="10663450" cy="138499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ym typeface="Wingdings" panose="05000000000000000000" pitchFamily="2" charset="2"/>
              </a:rPr>
              <a:t>              M</a:t>
            </a:r>
            <a:r>
              <a:rPr lang="en-CA" sz="2800" baseline="-25000" dirty="0" smtClean="0">
                <a:sym typeface="Wingdings" panose="05000000000000000000" pitchFamily="2" charset="2"/>
              </a:rPr>
              <a:t>1</a:t>
            </a:r>
            <a:r>
              <a:rPr lang="en-CA" sz="2800" dirty="0" smtClean="0">
                <a:sym typeface="Wingdings" panose="05000000000000000000" pitchFamily="2" charset="2"/>
              </a:rPr>
              <a:t>V</a:t>
            </a:r>
            <a:r>
              <a:rPr lang="en-CA" sz="2800" baseline="-25000" dirty="0" smtClean="0">
                <a:sym typeface="Wingdings" panose="05000000000000000000" pitchFamily="2" charset="2"/>
              </a:rPr>
              <a:t>1</a:t>
            </a:r>
            <a:r>
              <a:rPr lang="en-CA" sz="2800" dirty="0" smtClean="0">
                <a:sym typeface="Wingdings" panose="05000000000000000000" pitchFamily="2" charset="2"/>
              </a:rPr>
              <a:t> </a:t>
            </a:r>
            <a:r>
              <a:rPr lang="en-CA" sz="2800" dirty="0">
                <a:sym typeface="Wingdings" panose="05000000000000000000" pitchFamily="2" charset="2"/>
              </a:rPr>
              <a:t>= M</a:t>
            </a:r>
            <a:r>
              <a:rPr lang="en-CA" sz="2800" baseline="-25000" dirty="0">
                <a:sym typeface="Wingdings" panose="05000000000000000000" pitchFamily="2" charset="2"/>
              </a:rPr>
              <a:t>2</a:t>
            </a:r>
            <a:r>
              <a:rPr lang="en-CA" sz="2800" dirty="0">
                <a:sym typeface="Wingdings" panose="05000000000000000000" pitchFamily="2" charset="2"/>
              </a:rPr>
              <a:t>V</a:t>
            </a:r>
            <a:r>
              <a:rPr lang="en-CA" sz="2800" baseline="-25000" dirty="0">
                <a:sym typeface="Wingdings" panose="05000000000000000000" pitchFamily="2" charset="2"/>
              </a:rPr>
              <a:t>2</a:t>
            </a:r>
            <a:endParaRPr lang="en-CA" sz="2800" b="1" dirty="0" smtClean="0">
              <a:solidFill>
                <a:srgbClr val="00B0F0"/>
              </a:solidFill>
            </a:endParaRPr>
          </a:p>
          <a:p>
            <a:r>
              <a:rPr lang="en-CA" sz="2800" b="1" dirty="0" smtClean="0">
                <a:solidFill>
                  <a:srgbClr val="00B0F0"/>
                </a:solidFill>
              </a:rPr>
              <a:t>(0.2M)(200ml)=0.43M)V</a:t>
            </a:r>
            <a:r>
              <a:rPr lang="en-CA" sz="2800" b="1" baseline="-25000" dirty="0" smtClean="0">
                <a:solidFill>
                  <a:srgbClr val="00B0F0"/>
                </a:solidFill>
              </a:rPr>
              <a:t>2</a:t>
            </a:r>
          </a:p>
          <a:p>
            <a:r>
              <a:rPr lang="en-CA" sz="2800" b="1" dirty="0" smtClean="0">
                <a:solidFill>
                  <a:srgbClr val="00B0F0"/>
                </a:solidFill>
              </a:rPr>
              <a:t>V</a:t>
            </a:r>
            <a:r>
              <a:rPr lang="en-CA" sz="2800" b="1" baseline="-25000" dirty="0" smtClean="0">
                <a:solidFill>
                  <a:srgbClr val="00B0F0"/>
                </a:solidFill>
              </a:rPr>
              <a:t>2 </a:t>
            </a:r>
            <a:r>
              <a:rPr lang="en-CA" sz="2800" b="1" dirty="0" smtClean="0">
                <a:solidFill>
                  <a:srgbClr val="00B0F0"/>
                </a:solidFill>
              </a:rPr>
              <a:t>=</a:t>
            </a:r>
            <a:r>
              <a:rPr lang="en-CA" sz="2800" b="1" dirty="0" smtClean="0">
                <a:solidFill>
                  <a:srgbClr val="00B0F0"/>
                </a:solidFill>
              </a:rPr>
              <a:t>93 </a:t>
            </a:r>
            <a:r>
              <a:rPr lang="en-CA" sz="2800" b="1" dirty="0" smtClean="0">
                <a:solidFill>
                  <a:srgbClr val="00B0F0"/>
                </a:solidFill>
              </a:rPr>
              <a:t>mL of the solution </a:t>
            </a:r>
            <a:r>
              <a:rPr lang="en-CA" sz="2800" b="1" dirty="0" smtClean="0">
                <a:solidFill>
                  <a:srgbClr val="00B0F0"/>
                </a:solidFill>
              </a:rPr>
              <a:t>then </a:t>
            </a:r>
            <a:r>
              <a:rPr lang="en-CA" sz="2800" b="1" dirty="0" smtClean="0">
                <a:solidFill>
                  <a:srgbClr val="00B0F0"/>
                </a:solidFill>
              </a:rPr>
              <a:t>add </a:t>
            </a:r>
            <a:r>
              <a:rPr lang="en-CA" sz="2800" b="1" dirty="0" smtClean="0">
                <a:solidFill>
                  <a:srgbClr val="00B0F0"/>
                </a:solidFill>
              </a:rPr>
              <a:t>water to make 200 mL</a:t>
            </a:r>
            <a:endParaRPr lang="en-CA" sz="2800" b="1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19368" y="4767510"/>
            <a:ext cx="10663450" cy="138499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ym typeface="Wingdings" panose="05000000000000000000" pitchFamily="2" charset="2"/>
              </a:rPr>
              <a:t>              M</a:t>
            </a:r>
            <a:r>
              <a:rPr lang="en-CA" sz="2800" baseline="-25000" dirty="0" smtClean="0">
                <a:sym typeface="Wingdings" panose="05000000000000000000" pitchFamily="2" charset="2"/>
              </a:rPr>
              <a:t>1</a:t>
            </a:r>
            <a:r>
              <a:rPr lang="en-CA" sz="2800" dirty="0" smtClean="0">
                <a:sym typeface="Wingdings" panose="05000000000000000000" pitchFamily="2" charset="2"/>
              </a:rPr>
              <a:t>V</a:t>
            </a:r>
            <a:r>
              <a:rPr lang="en-CA" sz="2800" baseline="-25000" dirty="0" smtClean="0">
                <a:sym typeface="Wingdings" panose="05000000000000000000" pitchFamily="2" charset="2"/>
              </a:rPr>
              <a:t>1</a:t>
            </a:r>
            <a:r>
              <a:rPr lang="en-CA" sz="2800" dirty="0" smtClean="0">
                <a:sym typeface="Wingdings" panose="05000000000000000000" pitchFamily="2" charset="2"/>
              </a:rPr>
              <a:t> </a:t>
            </a:r>
            <a:r>
              <a:rPr lang="en-CA" sz="2800" dirty="0">
                <a:sym typeface="Wingdings" panose="05000000000000000000" pitchFamily="2" charset="2"/>
              </a:rPr>
              <a:t>= M</a:t>
            </a:r>
            <a:r>
              <a:rPr lang="en-CA" sz="2800" baseline="-25000" dirty="0">
                <a:sym typeface="Wingdings" panose="05000000000000000000" pitchFamily="2" charset="2"/>
              </a:rPr>
              <a:t>2</a:t>
            </a:r>
            <a:r>
              <a:rPr lang="en-CA" sz="2800" dirty="0">
                <a:sym typeface="Wingdings" panose="05000000000000000000" pitchFamily="2" charset="2"/>
              </a:rPr>
              <a:t>V</a:t>
            </a:r>
            <a:r>
              <a:rPr lang="en-CA" sz="2800" baseline="-25000" dirty="0">
                <a:sym typeface="Wingdings" panose="05000000000000000000" pitchFamily="2" charset="2"/>
              </a:rPr>
              <a:t>2</a:t>
            </a:r>
            <a:endParaRPr lang="en-CA" sz="2800" b="1" dirty="0" smtClean="0">
              <a:solidFill>
                <a:srgbClr val="00B0F0"/>
              </a:solidFill>
            </a:endParaRPr>
          </a:p>
          <a:p>
            <a:r>
              <a:rPr lang="en-CA" sz="2800" b="1" dirty="0" smtClean="0">
                <a:solidFill>
                  <a:srgbClr val="00B0F0"/>
                </a:solidFill>
              </a:rPr>
              <a:t>(0.02M)(72ml)=M</a:t>
            </a:r>
            <a:r>
              <a:rPr lang="en-CA" sz="2800" b="1" baseline="-25000" dirty="0" smtClean="0">
                <a:solidFill>
                  <a:srgbClr val="00B0F0"/>
                </a:solidFill>
              </a:rPr>
              <a:t>2</a:t>
            </a:r>
            <a:r>
              <a:rPr lang="en-CA" sz="2800" b="1" dirty="0" smtClean="0">
                <a:solidFill>
                  <a:srgbClr val="00B0F0"/>
                </a:solidFill>
              </a:rPr>
              <a:t>(105)  </a:t>
            </a:r>
            <a:r>
              <a:rPr lang="en-CA" sz="2000" i="1" dirty="0" smtClean="0"/>
              <a:t>**105 is from (72+33 because this is the new total)</a:t>
            </a:r>
            <a:endParaRPr lang="en-CA" sz="2000" i="1" baseline="-25000" dirty="0" smtClean="0"/>
          </a:p>
          <a:p>
            <a:r>
              <a:rPr lang="en-CA" sz="2800" b="1" dirty="0" smtClean="0">
                <a:solidFill>
                  <a:srgbClr val="00B0F0"/>
                </a:solidFill>
              </a:rPr>
              <a:t>                  M</a:t>
            </a:r>
            <a:r>
              <a:rPr lang="en-CA" sz="2800" b="1" baseline="-25000" dirty="0" smtClean="0">
                <a:solidFill>
                  <a:srgbClr val="00B0F0"/>
                </a:solidFill>
              </a:rPr>
              <a:t>2 </a:t>
            </a:r>
            <a:r>
              <a:rPr lang="en-CA" sz="2800" b="1" dirty="0" smtClean="0">
                <a:solidFill>
                  <a:srgbClr val="00B0F0"/>
                </a:solidFill>
              </a:rPr>
              <a:t>=0.014 M</a:t>
            </a:r>
            <a:endParaRPr lang="en-CA" sz="28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3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37" y="519163"/>
            <a:ext cx="10418881" cy="709136"/>
          </a:xfrm>
        </p:spPr>
        <p:txBody>
          <a:bodyPr>
            <a:normAutofit fontScale="90000"/>
          </a:bodyPr>
          <a:lstStyle/>
          <a:p>
            <a:r>
              <a:rPr lang="en-CA" sz="3000" b="1" u="sng" dirty="0" smtClean="0"/>
              <a:t>Use </a:t>
            </a:r>
            <a:r>
              <a:rPr lang="en-CA" sz="3000" b="1" u="sng" dirty="0" smtClean="0"/>
              <a:t>M</a:t>
            </a:r>
            <a:r>
              <a:rPr lang="en-CA" sz="3000" b="1" u="sng" baseline="-25000" dirty="0" smtClean="0">
                <a:sym typeface="Wingdings" panose="05000000000000000000" pitchFamily="2" charset="2"/>
              </a:rPr>
              <a:t>1</a:t>
            </a:r>
            <a:r>
              <a:rPr lang="en-CA" sz="3000" b="1" u="sng" dirty="0" smtClean="0">
                <a:sym typeface="Wingdings" panose="05000000000000000000" pitchFamily="2" charset="2"/>
              </a:rPr>
              <a:t>V</a:t>
            </a:r>
            <a:r>
              <a:rPr lang="en-CA" sz="3000" b="1" u="sng" baseline="-25000" dirty="0" smtClean="0">
                <a:sym typeface="Wingdings" panose="05000000000000000000" pitchFamily="2" charset="2"/>
              </a:rPr>
              <a:t>1</a:t>
            </a:r>
            <a:r>
              <a:rPr lang="en-CA" sz="3000" b="1" u="sng" dirty="0" smtClean="0">
                <a:sym typeface="Wingdings" panose="05000000000000000000" pitchFamily="2" charset="2"/>
              </a:rPr>
              <a:t> </a:t>
            </a:r>
            <a:r>
              <a:rPr lang="en-CA" sz="3000" b="1" u="sng" dirty="0">
                <a:sym typeface="Wingdings" panose="05000000000000000000" pitchFamily="2" charset="2"/>
              </a:rPr>
              <a:t>= </a:t>
            </a:r>
            <a:r>
              <a:rPr lang="en-CA" sz="3000" b="1" u="sng" dirty="0">
                <a:sym typeface="Wingdings" panose="05000000000000000000" pitchFamily="2" charset="2"/>
              </a:rPr>
              <a:t>M</a:t>
            </a:r>
            <a:r>
              <a:rPr lang="en-CA" sz="3000" b="1" u="sng" baseline="-25000" dirty="0" smtClean="0">
                <a:sym typeface="Wingdings" panose="05000000000000000000" pitchFamily="2" charset="2"/>
              </a:rPr>
              <a:t>2</a:t>
            </a:r>
            <a:r>
              <a:rPr lang="en-CA" sz="3000" b="1" u="sng" dirty="0" smtClean="0">
                <a:sym typeface="Wingdings" panose="05000000000000000000" pitchFamily="2" charset="2"/>
              </a:rPr>
              <a:t>V</a:t>
            </a:r>
            <a:r>
              <a:rPr lang="en-CA" sz="3000" b="1" u="sng" baseline="-25000" dirty="0" smtClean="0">
                <a:sym typeface="Wingdings" panose="05000000000000000000" pitchFamily="2" charset="2"/>
              </a:rPr>
              <a:t>2 </a:t>
            </a:r>
            <a:r>
              <a:rPr lang="en-CA" sz="3000" b="1" u="sng" dirty="0" smtClean="0">
                <a:sym typeface="Wingdings" panose="05000000000000000000" pitchFamily="2" charset="2"/>
              </a:rPr>
              <a:t>to solve the following dilution problems</a:t>
            </a:r>
            <a:endParaRPr lang="en-CA" sz="3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113" y="1228299"/>
            <a:ext cx="11192705" cy="42317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2800" dirty="0" smtClean="0"/>
              <a:t>3. Find </a:t>
            </a:r>
            <a:r>
              <a:rPr lang="en-CA" sz="2800" dirty="0" smtClean="0"/>
              <a:t>the molarity of a solution made using 15g </a:t>
            </a:r>
            <a:r>
              <a:rPr lang="en-CA" sz="2800" dirty="0" err="1" smtClean="0"/>
              <a:t>NaI</a:t>
            </a:r>
            <a:r>
              <a:rPr lang="en-CA" sz="2800" dirty="0" smtClean="0"/>
              <a:t> </a:t>
            </a:r>
            <a:r>
              <a:rPr lang="en-CA" sz="2800" dirty="0" smtClean="0"/>
              <a:t>and </a:t>
            </a:r>
            <a:r>
              <a:rPr lang="en-CA" sz="2800" dirty="0" smtClean="0"/>
              <a:t>125 mL water.</a:t>
            </a:r>
            <a:endParaRPr lang="en-CA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19117" y="2441727"/>
                <a:ext cx="10963702" cy="2666627"/>
              </a:xfrm>
              <a:prstGeom prst="rect">
                <a:avLst/>
              </a:prstGeom>
              <a:noFill/>
              <a:ln>
                <a:solidFill>
                  <a:srgbClr val="002060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sz="28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𝑚𝑜𝑙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𝑁𝑎𝐼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149.89 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𝑔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15 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𝑔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</m:t>
                    </m:r>
                  </m:oMath>
                </a14:m>
                <a:r>
                  <a:rPr lang="en-CA" sz="2800" dirty="0" smtClean="0">
                    <a:sym typeface="Wingdings" panose="05000000000000000000" pitchFamily="2" charset="2"/>
                  </a:rPr>
                  <a:t>  x = 0.10 </a:t>
                </a:r>
                <a:r>
                  <a:rPr lang="en-CA" sz="2800" dirty="0" err="1" smtClean="0">
                    <a:sym typeface="Wingdings" panose="05000000000000000000" pitchFamily="2" charset="2"/>
                  </a:rPr>
                  <a:t>mol</a:t>
                </a:r>
                <a:r>
                  <a:rPr lang="en-CA" sz="2800" dirty="0">
                    <a:sym typeface="Wingdings" panose="05000000000000000000" pitchFamily="2" charset="2"/>
                  </a:rPr>
                  <a:t> </a:t>
                </a:r>
                <a:r>
                  <a:rPr lang="en-CA" sz="2800" dirty="0" err="1" smtClean="0">
                    <a:sym typeface="Wingdings" panose="05000000000000000000" pitchFamily="2" charset="2"/>
                  </a:rPr>
                  <a:t>NaI</a:t>
                </a:r>
                <a:endParaRPr lang="en-CA" sz="2800" dirty="0" smtClean="0">
                  <a:sym typeface="Wingdings" panose="05000000000000000000" pitchFamily="2" charset="2"/>
                </a:endParaRPr>
              </a:p>
              <a:p>
                <a:endParaRPr lang="en-CA" sz="2800" dirty="0" smtClean="0">
                  <a:sym typeface="Wingdings" panose="05000000000000000000" pitchFamily="2" charset="2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0.10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0.125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𝐿</m:t>
                        </m:r>
                      </m:den>
                    </m:f>
                  </m:oMath>
                </a14:m>
                <a:r>
                  <a:rPr lang="en-CA" sz="2800" dirty="0" smtClean="0">
                    <a:sym typeface="Wingdings" panose="05000000000000000000" pitchFamily="2" charset="2"/>
                  </a:rPr>
                  <a:t>  x = 0.80 M   </a:t>
                </a:r>
              </a:p>
              <a:p>
                <a:endParaRPr lang="en-CA" sz="2800" dirty="0">
                  <a:sym typeface="Wingdings" panose="05000000000000000000" pitchFamily="2" charset="2"/>
                </a:endParaRPr>
              </a:p>
              <a:p>
                <a:r>
                  <a:rPr lang="en-CA" sz="2800" dirty="0" smtClean="0">
                    <a:sym typeface="Wingdings" panose="05000000000000000000" pitchFamily="2" charset="2"/>
                  </a:rPr>
                  <a:t>*</a:t>
                </a:r>
                <a:r>
                  <a:rPr lang="en-CA" sz="2200" dirty="0" smtClean="0">
                    <a:sym typeface="Wingdings" panose="05000000000000000000" pitchFamily="2" charset="2"/>
                  </a:rPr>
                  <a:t>this proportion is done so that we see what the concentration would be for 1L.</a:t>
                </a:r>
                <a:endParaRPr lang="en-CA" sz="2200" dirty="0"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17" y="2441727"/>
                <a:ext cx="10963702" cy="2666627"/>
              </a:xfrm>
              <a:prstGeom prst="rect">
                <a:avLst/>
              </a:prstGeom>
              <a:blipFill>
                <a:blip r:embed="rId2"/>
                <a:stretch>
                  <a:fillRect l="-1111" b="-5239"/>
                </a:stretch>
              </a:blipFill>
              <a:ln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8042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dynamic equilibrium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040" y="2058095"/>
            <a:ext cx="2738958" cy="297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483" y="647820"/>
            <a:ext cx="8911687" cy="736206"/>
          </a:xfrm>
        </p:spPr>
        <p:txBody>
          <a:bodyPr>
            <a:normAutofit/>
          </a:bodyPr>
          <a:lstStyle/>
          <a:p>
            <a:r>
              <a:rPr lang="en-CA" sz="4000" b="1" u="sng" dirty="0" smtClean="0"/>
              <a:t>Static vs Dynamic Equilibrium</a:t>
            </a:r>
            <a:endParaRPr lang="en-CA" sz="4000" b="1" u="sng" dirty="0"/>
          </a:p>
        </p:txBody>
      </p:sp>
      <p:pic>
        <p:nvPicPr>
          <p:cNvPr id="1030" name="Picture 6" descr="Image result for dynamic equilibr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391" y="2058096"/>
            <a:ext cx="2831224" cy="297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wine bottle holder angl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7364" y="2024471"/>
            <a:ext cx="4795253" cy="269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056328" y="1384026"/>
            <a:ext cx="491133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dirty="0" smtClean="0"/>
              <a:t>Dynamic Equilibrium</a:t>
            </a:r>
            <a:endParaRPr lang="en-CA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762500" y="1384026"/>
            <a:ext cx="4911336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dirty="0" smtClean="0"/>
              <a:t>Static Equilibrium</a:t>
            </a: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1662483" y="5440680"/>
            <a:ext cx="101789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Dynamic involves movement, but not net change in position or quantity.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73871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765" y="212630"/>
            <a:ext cx="8911687" cy="1280890"/>
          </a:xfrm>
        </p:spPr>
        <p:txBody>
          <a:bodyPr/>
          <a:lstStyle/>
          <a:p>
            <a:r>
              <a:rPr lang="en-CA" b="1" dirty="0" smtClean="0"/>
              <a:t>Chemical Equilibrium</a:t>
            </a:r>
            <a:endParaRPr lang="en-CA" b="1" dirty="0"/>
          </a:p>
        </p:txBody>
      </p:sp>
      <p:pic>
        <p:nvPicPr>
          <p:cNvPr id="4" name="Picture 10" descr="Image result for dynamic equilibrium water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9850" b="10946"/>
          <a:stretch/>
        </p:blipFill>
        <p:spPr bwMode="auto">
          <a:xfrm>
            <a:off x="0" y="853075"/>
            <a:ext cx="5090160" cy="511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23560" y="1310275"/>
            <a:ext cx="63093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This is an example of dynamic equilibrium.</a:t>
            </a:r>
          </a:p>
          <a:p>
            <a:r>
              <a:rPr lang="en-US" sz="2000" b="1" dirty="0" smtClean="0"/>
              <a:t>Imagine this is a pop bottle…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When you open it, it starts to bubble.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When you first close it, it still bubbles because CO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 is escaping from the liquid into the gas phase.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Eventually it stops because a maximum amount of CO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 has filled the space.</a:t>
            </a:r>
          </a:p>
          <a:p>
            <a:r>
              <a:rPr lang="en-US" sz="2000" b="1" dirty="0" smtClean="0"/>
              <a:t>This point is called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equilibrium</a:t>
            </a:r>
            <a:r>
              <a:rPr lang="en-US" sz="2000" b="1" dirty="0" smtClean="0"/>
              <a:t> because the [</a:t>
            </a:r>
            <a:r>
              <a:rPr lang="en-US" sz="2000" b="1" dirty="0"/>
              <a:t>CO</a:t>
            </a:r>
            <a:r>
              <a:rPr lang="en-US" sz="2000" b="1" baseline="-25000" dirty="0"/>
              <a:t>2</a:t>
            </a:r>
            <a:r>
              <a:rPr lang="en-US" sz="2000" b="1" dirty="0" smtClean="0"/>
              <a:t>] is constant (the amount of CO</a:t>
            </a:r>
            <a:r>
              <a:rPr lang="en-US" sz="2000" b="1" baseline="-25000" dirty="0" smtClean="0"/>
              <a:t>2 </a:t>
            </a:r>
            <a:r>
              <a:rPr lang="en-US" sz="2000" b="1" dirty="0" smtClean="0"/>
              <a:t>entering and leaving the liquid phase is constant).</a:t>
            </a:r>
          </a:p>
          <a:p>
            <a:r>
              <a:rPr lang="en-US" sz="2000" b="1" dirty="0" smtClean="0"/>
              <a:t>It continues to happen, just evenly.</a:t>
            </a:r>
            <a:endParaRPr lang="en-US" sz="2000" b="1" dirty="0"/>
          </a:p>
        </p:txBody>
      </p:sp>
      <p:pic>
        <p:nvPicPr>
          <p:cNvPr id="5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8035" y="853075"/>
            <a:ext cx="6764885" cy="488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136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1" y="103863"/>
            <a:ext cx="9980612" cy="1477297"/>
          </a:xfrm>
        </p:spPr>
        <p:txBody>
          <a:bodyPr/>
          <a:lstStyle/>
          <a:p>
            <a:r>
              <a:rPr lang="en-CA" b="1" dirty="0" smtClean="0"/>
              <a:t>An example of </a:t>
            </a:r>
            <a:r>
              <a:rPr lang="en-CA" b="1" dirty="0" smtClean="0"/>
              <a:t>eversible </a:t>
            </a:r>
            <a:r>
              <a:rPr lang="en-CA" b="1" dirty="0" smtClean="0"/>
              <a:t>Chemical </a:t>
            </a:r>
            <a:r>
              <a:rPr lang="en-CA" b="1" dirty="0" smtClean="0"/>
              <a:t>Reactions used in the car industry.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41" y="1316379"/>
            <a:ext cx="8346604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CA" sz="3000" dirty="0" smtClean="0">
                <a:solidFill>
                  <a:srgbClr val="0070C0"/>
                </a:solidFill>
              </a:rPr>
              <a:t>Some reactions are easily reversed using common laboratory procedures.  </a:t>
            </a:r>
          </a:p>
          <a:p>
            <a:r>
              <a:rPr lang="en-CA" sz="3000" dirty="0" smtClean="0"/>
              <a:t>H</a:t>
            </a:r>
            <a:r>
              <a:rPr lang="en-CA" sz="3000" baseline="-25000" dirty="0" smtClean="0"/>
              <a:t>2</a:t>
            </a:r>
            <a:r>
              <a:rPr lang="en-CA" sz="3000" dirty="0" smtClean="0"/>
              <a:t>O can decompose into H</a:t>
            </a:r>
            <a:r>
              <a:rPr lang="en-CA" sz="3000" baseline="-25000" dirty="0" smtClean="0"/>
              <a:t>2</a:t>
            </a:r>
            <a:r>
              <a:rPr lang="en-CA" sz="3000" dirty="0" smtClean="0"/>
              <a:t> &amp; O</a:t>
            </a:r>
            <a:r>
              <a:rPr lang="en-CA" sz="3000" baseline="-25000" dirty="0" smtClean="0"/>
              <a:t>2</a:t>
            </a:r>
            <a:r>
              <a:rPr lang="en-CA" sz="3000" dirty="0" smtClean="0"/>
              <a:t> in a </a:t>
            </a:r>
            <a:r>
              <a:rPr lang="en-CA" sz="3000" u="sng" dirty="0" smtClean="0"/>
              <a:t>electrol</a:t>
            </a:r>
            <a:r>
              <a:rPr lang="en-CA" sz="3000" dirty="0" smtClean="0"/>
              <a:t>y</a:t>
            </a:r>
            <a:r>
              <a:rPr lang="en-CA" sz="3000" u="sng" dirty="0" smtClean="0"/>
              <a:t>tic cell</a:t>
            </a:r>
            <a:r>
              <a:rPr lang="en-CA" sz="3000" dirty="0" smtClean="0"/>
              <a:t>, and</a:t>
            </a:r>
          </a:p>
          <a:p>
            <a:r>
              <a:rPr lang="en-CA" sz="3000" dirty="0"/>
              <a:t> </a:t>
            </a:r>
            <a:r>
              <a:rPr lang="en-CA" sz="3000" dirty="0" smtClean="0"/>
              <a:t>One can synthesize </a:t>
            </a:r>
            <a:r>
              <a:rPr lang="en-CA" sz="3000" dirty="0"/>
              <a:t>H</a:t>
            </a:r>
            <a:r>
              <a:rPr lang="en-CA" sz="3000" baseline="-25000" dirty="0"/>
              <a:t>2</a:t>
            </a:r>
            <a:r>
              <a:rPr lang="en-CA" sz="3000" dirty="0"/>
              <a:t>O </a:t>
            </a:r>
            <a:r>
              <a:rPr lang="en-CA" sz="3000" dirty="0" smtClean="0"/>
              <a:t>from </a:t>
            </a:r>
            <a:r>
              <a:rPr lang="en-CA" sz="3000" dirty="0"/>
              <a:t>H</a:t>
            </a:r>
            <a:r>
              <a:rPr lang="en-CA" sz="3000" baseline="-25000" dirty="0"/>
              <a:t>2</a:t>
            </a:r>
            <a:r>
              <a:rPr lang="en-CA" sz="3000" dirty="0"/>
              <a:t> &amp; O</a:t>
            </a:r>
            <a:r>
              <a:rPr lang="en-CA" sz="3000" baseline="-25000" dirty="0"/>
              <a:t>2 </a:t>
            </a:r>
            <a:r>
              <a:rPr lang="en-CA" sz="3000" dirty="0" smtClean="0"/>
              <a:t>in a </a:t>
            </a:r>
            <a:r>
              <a:rPr lang="en-CA" sz="3000" u="sng" dirty="0" smtClean="0"/>
              <a:t>fuel cell</a:t>
            </a:r>
            <a:r>
              <a:rPr lang="en-CA" sz="3000" dirty="0" smtClean="0"/>
              <a:t>:</a:t>
            </a:r>
          </a:p>
          <a:p>
            <a:pPr marL="0" indent="0">
              <a:buNone/>
            </a:pPr>
            <a:r>
              <a:rPr lang="en-CA" sz="3000" dirty="0" smtClean="0"/>
              <a:t>	</a:t>
            </a:r>
            <a:r>
              <a:rPr lang="en-CA" sz="3000" b="1" dirty="0" smtClean="0"/>
              <a:t>2H</a:t>
            </a:r>
            <a:r>
              <a:rPr lang="en-CA" sz="3000" b="1" baseline="-25000" dirty="0" smtClean="0"/>
              <a:t>2</a:t>
            </a:r>
            <a:r>
              <a:rPr lang="en-CA" sz="3000" b="1" dirty="0" smtClean="0"/>
              <a:t>O + </a:t>
            </a:r>
            <a:r>
              <a:rPr lang="en-CA" sz="3000" b="1" dirty="0"/>
              <a:t>electrical energy </a:t>
            </a:r>
            <a:r>
              <a:rPr lang="en-CA" sz="3000" b="1" dirty="0" smtClean="0">
                <a:sym typeface="Wingdings" pitchFamily="2" charset="2"/>
              </a:rPr>
              <a:t> 2 H</a:t>
            </a:r>
            <a:r>
              <a:rPr lang="en-CA" sz="3000" b="1" baseline="-25000" dirty="0" smtClean="0">
                <a:sym typeface="Wingdings" pitchFamily="2" charset="2"/>
              </a:rPr>
              <a:t>2</a:t>
            </a:r>
            <a:r>
              <a:rPr lang="en-CA" sz="3000" b="1" dirty="0" smtClean="0">
                <a:sym typeface="Wingdings" pitchFamily="2" charset="2"/>
              </a:rPr>
              <a:t> + O</a:t>
            </a:r>
            <a:r>
              <a:rPr lang="en-CA" sz="3000" b="1" baseline="-25000" dirty="0" smtClean="0">
                <a:sym typeface="Wingdings" pitchFamily="2" charset="2"/>
              </a:rPr>
              <a:t>2</a:t>
            </a:r>
          </a:p>
          <a:p>
            <a:pPr marL="0" indent="0">
              <a:buNone/>
            </a:pPr>
            <a:r>
              <a:rPr lang="en-CA" sz="3000" b="1" baseline="-25000" dirty="0">
                <a:sym typeface="Wingdings" pitchFamily="2" charset="2"/>
              </a:rPr>
              <a:t>	</a:t>
            </a:r>
            <a:r>
              <a:rPr lang="en-CA" sz="3000" b="1" dirty="0" smtClean="0">
                <a:sym typeface="Wingdings" pitchFamily="2" charset="2"/>
              </a:rPr>
              <a:t>2H</a:t>
            </a:r>
            <a:r>
              <a:rPr lang="en-CA" sz="3000" b="1" baseline="-25000" dirty="0" smtClean="0">
                <a:sym typeface="Wingdings" pitchFamily="2" charset="2"/>
              </a:rPr>
              <a:t>2</a:t>
            </a:r>
            <a:r>
              <a:rPr lang="en-CA" sz="3000" b="1" dirty="0" smtClean="0">
                <a:sym typeface="Wingdings" pitchFamily="2" charset="2"/>
              </a:rPr>
              <a:t> +O</a:t>
            </a:r>
            <a:r>
              <a:rPr lang="en-CA" sz="3000" b="1" baseline="-25000" dirty="0" smtClean="0">
                <a:sym typeface="Wingdings" pitchFamily="2" charset="2"/>
              </a:rPr>
              <a:t>2</a:t>
            </a:r>
            <a:r>
              <a:rPr lang="en-CA" sz="3000" b="1" dirty="0" smtClean="0">
                <a:sym typeface="Wingdings" pitchFamily="2" charset="2"/>
              </a:rPr>
              <a:t>  2H</a:t>
            </a:r>
            <a:r>
              <a:rPr lang="en-CA" sz="3000" b="1" baseline="-25000" dirty="0" smtClean="0">
                <a:sym typeface="Wingdings" pitchFamily="2" charset="2"/>
              </a:rPr>
              <a:t>2</a:t>
            </a:r>
            <a:r>
              <a:rPr lang="en-CA" sz="3000" b="1" dirty="0" smtClean="0">
                <a:sym typeface="Wingdings" pitchFamily="2" charset="2"/>
              </a:rPr>
              <a:t>O + </a:t>
            </a:r>
            <a:r>
              <a:rPr lang="en-CA" sz="3000" b="1" dirty="0">
                <a:sym typeface="Wingdings" pitchFamily="2" charset="2"/>
              </a:rPr>
              <a:t>electrical energy</a:t>
            </a:r>
            <a:endParaRPr lang="en-CA" sz="3000" b="1" baseline="-25000" dirty="0"/>
          </a:p>
        </p:txBody>
      </p:sp>
      <p:pic>
        <p:nvPicPr>
          <p:cNvPr id="33796" name="Picture 4" descr="http://hyperphysics.phy-astr.gsu.edu/hbase/thermo/imgheat/electro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4528" y="335855"/>
            <a:ext cx="4095419" cy="2917156"/>
          </a:xfrm>
          <a:prstGeom prst="rect">
            <a:avLst/>
          </a:prstGeom>
          <a:noFill/>
        </p:spPr>
      </p:pic>
      <p:pic>
        <p:nvPicPr>
          <p:cNvPr id="33798" name="Picture 6" descr="http://hyperphysics.phy-astr.gsu.edu/hbase/thermo/imgheat/fuelce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92662" y="3330711"/>
            <a:ext cx="3747285" cy="3527289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08341" y="5259952"/>
            <a:ext cx="10949582" cy="14772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CA" b="1" dirty="0" smtClean="0">
                <a:solidFill>
                  <a:srgbClr val="C00000"/>
                </a:solidFill>
              </a:rPr>
              <a:t>Irreversible Chemical Reactions</a:t>
            </a:r>
          </a:p>
          <a:p>
            <a:r>
              <a:rPr lang="en-CA" b="1" dirty="0" smtClean="0">
                <a:solidFill>
                  <a:srgbClr val="C00000"/>
                </a:solidFill>
              </a:rPr>
              <a:t>Burning a log …</a:t>
            </a:r>
            <a:endParaRPr lang="en-CA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2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Image result for dynamic equilibrium wat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67753" b="10946"/>
          <a:stretch/>
        </p:blipFill>
        <p:spPr bwMode="auto">
          <a:xfrm>
            <a:off x="9771033" y="263004"/>
            <a:ext cx="2433998" cy="2285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4568" y="626293"/>
            <a:ext cx="8911687" cy="1280890"/>
          </a:xfrm>
        </p:spPr>
        <p:txBody>
          <a:bodyPr/>
          <a:lstStyle/>
          <a:p>
            <a:r>
              <a:rPr lang="en-CA" b="1" u="sng" dirty="0" smtClean="0"/>
              <a:t>Chemical Equilibrium:</a:t>
            </a:r>
            <a:endParaRPr lang="en-C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30" y="1290600"/>
            <a:ext cx="11558586" cy="3777622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In a </a:t>
            </a:r>
            <a:r>
              <a:rPr lang="en-US" altLang="en-US" sz="3000" u="sng" dirty="0"/>
              <a:t>closed</a:t>
            </a:r>
            <a:r>
              <a:rPr lang="en-US" altLang="en-US" sz="3000" dirty="0"/>
              <a:t> system, </a:t>
            </a:r>
            <a:r>
              <a:rPr lang="en-US" altLang="en-US" sz="3000" dirty="0" smtClean="0"/>
              <a:t>some reactions </a:t>
            </a:r>
            <a:r>
              <a:rPr lang="en-US" altLang="en-US" sz="3000" dirty="0"/>
              <a:t>are </a:t>
            </a:r>
            <a:r>
              <a:rPr lang="en-US" altLang="en-US" sz="3000" u="sng" dirty="0"/>
              <a:t>reversible!</a:t>
            </a:r>
            <a:r>
              <a:rPr lang="en-US" altLang="en-US" sz="3000" dirty="0"/>
              <a:t> </a:t>
            </a:r>
            <a:endParaRPr lang="en-US" altLang="en-US" sz="3000" dirty="0" smtClean="0"/>
          </a:p>
          <a:p>
            <a:pPr marL="0" indent="0">
              <a:buNone/>
            </a:pPr>
            <a:r>
              <a:rPr lang="en-US" altLang="en-US" sz="3000" dirty="0" smtClean="0"/>
              <a:t> </a:t>
            </a:r>
            <a:endParaRPr lang="en-US" altLang="en-US" sz="3000" dirty="0"/>
          </a:p>
          <a:p>
            <a:pPr algn="just"/>
            <a:r>
              <a:rPr lang="en-US" altLang="en-US" sz="3000" dirty="0"/>
              <a:t>The conversion of reactants to products (</a:t>
            </a:r>
            <a:r>
              <a:rPr lang="en-US" altLang="en-US" sz="3000" b="1" i="1" dirty="0"/>
              <a:t>forward </a:t>
            </a:r>
            <a:r>
              <a:rPr lang="en-US" altLang="en-US" sz="3000" b="1" i="1" dirty="0" err="1" smtClean="0"/>
              <a:t>rxn</a:t>
            </a:r>
            <a:r>
              <a:rPr lang="en-US" altLang="en-US" sz="3000" dirty="0" smtClean="0"/>
              <a:t>) </a:t>
            </a:r>
            <a:r>
              <a:rPr lang="en-US" altLang="en-US" sz="3000" dirty="0"/>
              <a:t>&amp; the conversion of products to reactants (</a:t>
            </a:r>
            <a:r>
              <a:rPr lang="en-US" altLang="en-US" sz="3000" b="1" i="1" dirty="0"/>
              <a:t>reverse </a:t>
            </a:r>
            <a:r>
              <a:rPr lang="en-US" altLang="en-US" sz="3000" b="1" i="1" dirty="0" err="1" smtClean="0"/>
              <a:t>rxn</a:t>
            </a:r>
            <a:r>
              <a:rPr lang="en-US" altLang="en-US" sz="3000" dirty="0" smtClean="0"/>
              <a:t>) </a:t>
            </a:r>
            <a:r>
              <a:rPr lang="en-US" altLang="en-US" sz="3000" dirty="0"/>
              <a:t>occur simultaneously.</a:t>
            </a:r>
          </a:p>
          <a:p>
            <a:r>
              <a:rPr lang="en-CA" sz="3000" b="1" u="sng" dirty="0" smtClean="0"/>
              <a:t>Chemical equilibrium </a:t>
            </a:r>
            <a:r>
              <a:rPr lang="en-CA" sz="3000" dirty="0" smtClean="0"/>
              <a:t>exists when: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sz="2800" dirty="0"/>
              <a:t>T</a:t>
            </a:r>
            <a:r>
              <a:rPr lang="en-CA" sz="2800" dirty="0" smtClean="0"/>
              <a:t>here is no observable change in [products] &amp; [reactants].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CA" altLang="en-US" sz="2800" dirty="0" smtClean="0"/>
              <a:t>The rate of forward </a:t>
            </a:r>
            <a:r>
              <a:rPr lang="en-CA" altLang="en-US" sz="2800" dirty="0" err="1" smtClean="0"/>
              <a:t>rxn</a:t>
            </a:r>
            <a:r>
              <a:rPr lang="en-CA" altLang="en-US" sz="2800" dirty="0" smtClean="0"/>
              <a:t> = rate of the reverse </a:t>
            </a:r>
            <a:r>
              <a:rPr lang="en-CA" altLang="en-US" sz="2800" dirty="0" err="1" smtClean="0"/>
              <a:t>rxn</a:t>
            </a:r>
            <a:endParaRPr lang="en-CA" altLang="en-US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2800" dirty="0" smtClean="0"/>
              <a:t>Only </a:t>
            </a:r>
            <a:r>
              <a:rPr lang="en-US" altLang="en-US" sz="2800" dirty="0"/>
              <a:t>REVERSIBLE reactions can achieve </a:t>
            </a:r>
            <a:r>
              <a:rPr lang="en-US" altLang="en-US" sz="2800" dirty="0" smtClean="0"/>
              <a:t>equilibrium</a:t>
            </a:r>
            <a:r>
              <a:rPr lang="en-CA" altLang="en-US" sz="3000" dirty="0" smtClean="0"/>
              <a:t>.</a:t>
            </a:r>
            <a:endParaRPr lang="en-US" altLang="en-US" sz="30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932234" y="1907183"/>
            <a:ext cx="3656894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b="1" dirty="0"/>
              <a:t>A	+	B				AB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340286" y="1955142"/>
            <a:ext cx="1273105" cy="527767"/>
            <a:chOff x="5340286" y="1955142"/>
            <a:chExt cx="1273105" cy="527767"/>
          </a:xfrm>
        </p:grpSpPr>
        <p:sp>
          <p:nvSpPr>
            <p:cNvPr id="6" name="Right Arrow 5"/>
            <p:cNvSpPr/>
            <p:nvPr/>
          </p:nvSpPr>
          <p:spPr>
            <a:xfrm>
              <a:off x="5430757" y="1955142"/>
              <a:ext cx="1182634" cy="256674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 rot="10800000">
              <a:off x="5340286" y="2226235"/>
              <a:ext cx="1182634" cy="256674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8" name="Rectangle 7"/>
          <p:cNvSpPr/>
          <p:nvPr/>
        </p:nvSpPr>
        <p:spPr>
          <a:xfrm>
            <a:off x="4561474" y="-19349"/>
            <a:ext cx="239841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0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Please write</a:t>
            </a:r>
            <a:endParaRPr lang="en-US" sz="30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0013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on </a:t>
            </a:r>
            <a:r>
              <a:rPr lang="en-CA" dirty="0" smtClean="0"/>
              <a:t>Molarity review </a:t>
            </a:r>
            <a:r>
              <a:rPr lang="en-CA" dirty="0" smtClean="0"/>
              <a:t>sheet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8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2981</TotalTime>
  <Words>1220</Words>
  <Application>Microsoft Office PowerPoint</Application>
  <PresentationFormat>Widescreen</PresentationFormat>
  <Paragraphs>199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Arial</vt:lpstr>
      <vt:lpstr>Calibri</vt:lpstr>
      <vt:lpstr>Cambria Math</vt:lpstr>
      <vt:lpstr>Century Gothic</vt:lpstr>
      <vt:lpstr>Consolas</vt:lpstr>
      <vt:lpstr>Lucida Calligraphy</vt:lpstr>
      <vt:lpstr>Tahoma</vt:lpstr>
      <vt:lpstr>Times New Roman</vt:lpstr>
      <vt:lpstr>Wingdings</vt:lpstr>
      <vt:lpstr>Wingdings 3</vt:lpstr>
      <vt:lpstr>Wisp</vt:lpstr>
      <vt:lpstr>Equilibrium</vt:lpstr>
      <vt:lpstr>Molarity review</vt:lpstr>
      <vt:lpstr>Use M1V1 = M2V2 to solve the following dilution problems</vt:lpstr>
      <vt:lpstr>Use M1V1 = M2V2 to solve the following dilution problems</vt:lpstr>
      <vt:lpstr>Static vs Dynamic Equilibrium</vt:lpstr>
      <vt:lpstr>Chemical Equilibrium</vt:lpstr>
      <vt:lpstr>An example of eversible Chemical Reactions used in the car industry.</vt:lpstr>
      <vt:lpstr>Chemical Equilibrium:</vt:lpstr>
      <vt:lpstr>Work on Molarity review sheet</vt:lpstr>
      <vt:lpstr>Ex.   E + N2O4 (g)⇄ 2 NO2 (g)</vt:lpstr>
      <vt:lpstr>Ex.</vt:lpstr>
      <vt:lpstr>H2 + I2  2HI</vt:lpstr>
      <vt:lpstr>PowerPoint Presentation</vt:lpstr>
      <vt:lpstr> E + N2O4 (g)⇄ 2 NO2 (g)    clear     red/brown</vt:lpstr>
      <vt:lpstr>2 SO2(g) + O2(g) ⇄ 2 SO3(g)  What happens to the rates if Px2?</vt:lpstr>
      <vt:lpstr>H2(g) + Br2(g) ⇄ 2 HBr(g)  What happens to the rates if Px2?</vt:lpstr>
      <vt:lpstr> BiCl3(aq) + H2O(l) ⇄ 2 HCl(aq)  +  BiOCl(s)  What happens to the rates if HCL is added such that the [HCl] is doubled?</vt:lpstr>
      <vt:lpstr>Textbook page 298  1 to 6</vt:lpstr>
      <vt:lpstr>Le Châtelier’s Principle</vt:lpstr>
      <vt:lpstr>Le Châtelier’s Principle:</vt:lpstr>
      <vt:lpstr>1.  Temperature increase</vt:lpstr>
      <vt:lpstr>2.  Pressure increase (or volume dec. for gases)</vt:lpstr>
      <vt:lpstr>Given: N2O4 (g) + 59.0kJ          2NO2 (g)</vt:lpstr>
      <vt:lpstr>Given: N2O4 (g) + 59.0kJ  2NO2 (g)</vt:lpstr>
      <vt:lpstr>3.  Concentration increase</vt:lpstr>
      <vt:lpstr>4.  Adding a catalyst?</vt:lpstr>
      <vt:lpstr>Will the amount of product always equal the amount of reactant at equilibrium?  </vt:lpstr>
      <vt:lpstr>Do equilibrium I and then check your answers using the answer key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Equilibrium</dc:title>
  <dc:creator>Colette Isernhagen</dc:creator>
  <cp:lastModifiedBy>Colette Isernhagen</cp:lastModifiedBy>
  <cp:revision>78</cp:revision>
  <cp:lastPrinted>2019-03-11T19:50:11Z</cp:lastPrinted>
  <dcterms:created xsi:type="dcterms:W3CDTF">2018-02-28T20:56:20Z</dcterms:created>
  <dcterms:modified xsi:type="dcterms:W3CDTF">2020-03-16T20:30:10Z</dcterms:modified>
</cp:coreProperties>
</file>