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99" r:id="rId11"/>
    <p:sldId id="300" r:id="rId12"/>
    <p:sldId id="298" r:id="rId13"/>
    <p:sldId id="296" r:id="rId14"/>
    <p:sldId id="272" r:id="rId15"/>
    <p:sldId id="273" r:id="rId16"/>
    <p:sldId id="274" r:id="rId17"/>
    <p:sldId id="275" r:id="rId18"/>
    <p:sldId id="276" r:id="rId19"/>
    <p:sldId id="277" r:id="rId20"/>
    <p:sldId id="297" r:id="rId21"/>
    <p:sldId id="301" r:id="rId22"/>
    <p:sldId id="302" r:id="rId23"/>
    <p:sldId id="269" r:id="rId24"/>
    <p:sldId id="278" r:id="rId25"/>
    <p:sldId id="303" r:id="rId26"/>
    <p:sldId id="281" r:id="rId27"/>
    <p:sldId id="282" r:id="rId28"/>
    <p:sldId id="283" r:id="rId29"/>
    <p:sldId id="270" r:id="rId30"/>
    <p:sldId id="304" r:id="rId31"/>
    <p:sldId id="284" r:id="rId32"/>
    <p:sldId id="285" r:id="rId33"/>
    <p:sldId id="292" r:id="rId34"/>
    <p:sldId id="287" r:id="rId35"/>
    <p:sldId id="288" r:id="rId36"/>
    <p:sldId id="289" r:id="rId37"/>
    <p:sldId id="290" r:id="rId38"/>
    <p:sldId id="291" r:id="rId39"/>
    <p:sldId id="294" r:id="rId4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2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192DA9E-564B-44E7-AAA4-B9B820C72F59}" type="datetimeFigureOut">
              <a:rPr lang="en-CA" smtClean="0"/>
              <a:t>07/12/2018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4050C9-FCE3-4DAF-BE4F-C6ABC968DD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46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528C-0BDA-45C8-A505-29711CAACCFD}" type="datetimeFigureOut">
              <a:rPr lang="en-CA" smtClean="0"/>
              <a:t>07/12/2018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B3A0-60A3-45F0-BB7F-9970F3A973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90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26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Enthalpy change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9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080" y="49354"/>
            <a:ext cx="7886700" cy="600657"/>
          </a:xfrm>
        </p:spPr>
        <p:txBody>
          <a:bodyPr>
            <a:normAutofit/>
          </a:bodyPr>
          <a:lstStyle/>
          <a:p>
            <a:r>
              <a:rPr lang="en-CA" sz="3000" b="1" u="sng" dirty="0"/>
              <a:t>Sample Problem imaginary heat curve</a:t>
            </a:r>
            <a:endParaRPr lang="en-CA" sz="3000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79576" y="965783"/>
            <a:ext cx="0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9576" y="5502287"/>
            <a:ext cx="8064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0703" y="885639"/>
            <a:ext cx="48282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150</a:t>
            </a:r>
          </a:p>
          <a:p>
            <a:pPr algn="r"/>
            <a:r>
              <a:rPr lang="en-CA" sz="1400" dirty="0"/>
              <a:t>140</a:t>
            </a:r>
          </a:p>
          <a:p>
            <a:pPr algn="r"/>
            <a:r>
              <a:rPr lang="en-CA" sz="1400" dirty="0"/>
              <a:t>130</a:t>
            </a:r>
          </a:p>
          <a:p>
            <a:pPr algn="r"/>
            <a:r>
              <a:rPr lang="en-CA" sz="1400" dirty="0"/>
              <a:t>120</a:t>
            </a:r>
          </a:p>
          <a:p>
            <a:pPr algn="r"/>
            <a:r>
              <a:rPr lang="en-CA" sz="1400" dirty="0"/>
              <a:t>110</a:t>
            </a:r>
          </a:p>
          <a:p>
            <a:pPr algn="r"/>
            <a:r>
              <a:rPr lang="en-CA" sz="1400" dirty="0"/>
              <a:t>100</a:t>
            </a:r>
          </a:p>
          <a:p>
            <a:pPr algn="r"/>
            <a:r>
              <a:rPr lang="en-CA" sz="1400" dirty="0"/>
              <a:t>90</a:t>
            </a:r>
          </a:p>
          <a:p>
            <a:pPr algn="r"/>
            <a:r>
              <a:rPr lang="en-CA" sz="1400" dirty="0"/>
              <a:t>80</a:t>
            </a:r>
          </a:p>
          <a:p>
            <a:pPr algn="r"/>
            <a:r>
              <a:rPr lang="en-CA" sz="1400" dirty="0"/>
              <a:t>70</a:t>
            </a:r>
          </a:p>
          <a:p>
            <a:pPr algn="r"/>
            <a:r>
              <a:rPr lang="en-CA" sz="1400" dirty="0"/>
              <a:t>60</a:t>
            </a:r>
          </a:p>
          <a:p>
            <a:pPr algn="r"/>
            <a:r>
              <a:rPr lang="en-CA" sz="1400" dirty="0"/>
              <a:t>50</a:t>
            </a:r>
          </a:p>
          <a:p>
            <a:pPr algn="r"/>
            <a:r>
              <a:rPr lang="en-CA" sz="1400" dirty="0"/>
              <a:t>40</a:t>
            </a:r>
          </a:p>
          <a:p>
            <a:pPr algn="r"/>
            <a:r>
              <a:rPr lang="en-CA" sz="1400" dirty="0"/>
              <a:t>30</a:t>
            </a:r>
          </a:p>
          <a:p>
            <a:pPr algn="r"/>
            <a:r>
              <a:rPr lang="en-CA" sz="1400" dirty="0"/>
              <a:t>20</a:t>
            </a:r>
          </a:p>
          <a:p>
            <a:pPr algn="r"/>
            <a:r>
              <a:rPr lang="en-CA" sz="1400" dirty="0"/>
              <a:t>10</a:t>
            </a:r>
          </a:p>
          <a:p>
            <a:pPr algn="r"/>
            <a:r>
              <a:rPr lang="en-CA" sz="1400" dirty="0"/>
              <a:t>0</a:t>
            </a:r>
          </a:p>
          <a:p>
            <a:pPr algn="r"/>
            <a:r>
              <a:rPr lang="en-CA" sz="1400" dirty="0"/>
              <a:t>-10</a:t>
            </a:r>
          </a:p>
          <a:p>
            <a:pPr algn="r"/>
            <a:r>
              <a:rPr lang="en-CA" sz="1400" dirty="0"/>
              <a:t>-20</a:t>
            </a:r>
          </a:p>
          <a:p>
            <a:pPr algn="r"/>
            <a:r>
              <a:rPr lang="en-CA" sz="1400" dirty="0"/>
              <a:t>-30</a:t>
            </a:r>
          </a:p>
          <a:p>
            <a:pPr algn="r"/>
            <a:r>
              <a:rPr lang="en-CA" sz="1400" dirty="0"/>
              <a:t>-40</a:t>
            </a:r>
          </a:p>
          <a:p>
            <a:pPr algn="r"/>
            <a:r>
              <a:rPr lang="en-CA" sz="1400" dirty="0"/>
              <a:t>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576" y="5578449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100  200  300  400  500  600  700  800  900 1000 1100 1200 1300 1400 1500 1600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3528" y="4696873"/>
            <a:ext cx="1220187" cy="117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58466" y="2765986"/>
            <a:ext cx="4393337" cy="77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36250" y="2060851"/>
            <a:ext cx="1040073" cy="7128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22772" y="4739351"/>
            <a:ext cx="8932" cy="76293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67808" y="4782898"/>
            <a:ext cx="0" cy="7022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40016" y="2777171"/>
            <a:ext cx="0" cy="27251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36247" y="2119626"/>
            <a:ext cx="0" cy="33454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40016" y="2769864"/>
            <a:ext cx="1685020" cy="7307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932484" y="3766709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Temperature (</a:t>
            </a:r>
            <a:r>
              <a:rPr lang="en-CA" dirty="0">
                <a:latin typeface="Calibri"/>
                <a:cs typeface="Calibri"/>
              </a:rPr>
              <a:t>°</a:t>
            </a:r>
            <a:r>
              <a:rPr lang="en-CA" dirty="0"/>
              <a:t>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07597" y="5716945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Energy absorbed by substance (joules / gram)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67808" y="2773740"/>
            <a:ext cx="1872208" cy="1928994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2772" y="4708595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79576" y="4739351"/>
            <a:ext cx="1143196" cy="789314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84174" y="4702734"/>
            <a:ext cx="18558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68195" y="650010"/>
            <a:ext cx="7799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Use the heat curve to determine:</a:t>
            </a:r>
          </a:p>
          <a:p>
            <a:pPr marL="342900" indent="-342900">
              <a:buAutoNum type="alphaLcParenR"/>
            </a:pPr>
            <a:r>
              <a:rPr lang="en-CA" sz="2000" dirty="0"/>
              <a:t>The melting point		</a:t>
            </a:r>
          </a:p>
          <a:p>
            <a:pPr marL="342900" indent="-342900">
              <a:buAutoNum type="alphaLcParenR"/>
            </a:pPr>
            <a:r>
              <a:rPr lang="en-CA" sz="2000" dirty="0"/>
              <a:t>The boiling point 		</a:t>
            </a:r>
          </a:p>
          <a:p>
            <a:pPr marL="342900" indent="-342900">
              <a:buAutoNum type="alphaLcParenR"/>
            </a:pPr>
            <a:r>
              <a:rPr lang="en-CA" sz="2000" dirty="0"/>
              <a:t>The specific heat capacity of liquid</a:t>
            </a:r>
          </a:p>
          <a:p>
            <a:pPr marL="342900" indent="-342900">
              <a:buAutoNum type="alphaLcParenR"/>
            </a:pPr>
            <a:r>
              <a:rPr lang="en-CA" sz="2000" dirty="0"/>
              <a:t>the heat of fusion of</a:t>
            </a:r>
          </a:p>
          <a:p>
            <a:pPr marL="342900" indent="-342900">
              <a:buAutoNum type="alphaLcParenR"/>
            </a:pPr>
            <a:r>
              <a:rPr lang="en-CA" sz="2000" dirty="0"/>
              <a:t>the heat of vaporization of</a:t>
            </a:r>
          </a:p>
        </p:txBody>
      </p:sp>
    </p:spTree>
    <p:extLst>
      <p:ext uri="{BB962C8B-B14F-4D97-AF65-F5344CB8AC3E}">
        <p14:creationId xmlns:p14="http://schemas.microsoft.com/office/powerpoint/2010/main" val="6741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962" y="836712"/>
            <a:ext cx="7511143" cy="48990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Sample Problem </a:t>
            </a:r>
            <a:r>
              <a:rPr lang="en-CA" sz="2025" dirty="0"/>
              <a:t>imaginary heat curve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33682" y="1581587"/>
            <a:ext cx="0" cy="3402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33682" y="4983965"/>
            <a:ext cx="60486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0765" y="1521479"/>
            <a:ext cx="405881" cy="348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dirty="0"/>
              <a:t>150</a:t>
            </a:r>
          </a:p>
          <a:p>
            <a:pPr algn="r"/>
            <a:r>
              <a:rPr lang="en-CA" sz="1050" dirty="0"/>
              <a:t>140</a:t>
            </a:r>
          </a:p>
          <a:p>
            <a:pPr algn="r"/>
            <a:r>
              <a:rPr lang="en-CA" sz="1050" dirty="0"/>
              <a:t>130</a:t>
            </a:r>
          </a:p>
          <a:p>
            <a:pPr algn="r"/>
            <a:r>
              <a:rPr lang="en-CA" sz="1050" dirty="0"/>
              <a:t>120</a:t>
            </a:r>
          </a:p>
          <a:p>
            <a:pPr algn="r"/>
            <a:r>
              <a:rPr lang="en-CA" sz="1050" dirty="0"/>
              <a:t>110</a:t>
            </a:r>
          </a:p>
          <a:p>
            <a:pPr algn="r"/>
            <a:r>
              <a:rPr lang="en-CA" sz="1050" dirty="0"/>
              <a:t>100</a:t>
            </a:r>
          </a:p>
          <a:p>
            <a:pPr algn="r"/>
            <a:r>
              <a:rPr lang="en-CA" sz="1050" dirty="0"/>
              <a:t>90</a:t>
            </a:r>
          </a:p>
          <a:p>
            <a:pPr algn="r"/>
            <a:r>
              <a:rPr lang="en-CA" sz="1050" dirty="0"/>
              <a:t>80</a:t>
            </a:r>
          </a:p>
          <a:p>
            <a:pPr algn="r"/>
            <a:r>
              <a:rPr lang="en-CA" sz="1050" dirty="0"/>
              <a:t>70</a:t>
            </a:r>
          </a:p>
          <a:p>
            <a:pPr algn="r"/>
            <a:r>
              <a:rPr lang="en-CA" sz="1050" dirty="0"/>
              <a:t>60</a:t>
            </a:r>
          </a:p>
          <a:p>
            <a:pPr algn="r"/>
            <a:r>
              <a:rPr lang="en-CA" sz="1050" dirty="0"/>
              <a:t>50</a:t>
            </a:r>
          </a:p>
          <a:p>
            <a:pPr algn="r"/>
            <a:r>
              <a:rPr lang="en-CA" sz="1050" dirty="0"/>
              <a:t>40</a:t>
            </a:r>
          </a:p>
          <a:p>
            <a:pPr algn="r"/>
            <a:r>
              <a:rPr lang="en-CA" sz="1050" dirty="0"/>
              <a:t>30</a:t>
            </a:r>
          </a:p>
          <a:p>
            <a:pPr algn="r"/>
            <a:r>
              <a:rPr lang="en-CA" sz="1050" dirty="0"/>
              <a:t>20</a:t>
            </a:r>
          </a:p>
          <a:p>
            <a:pPr algn="r"/>
            <a:r>
              <a:rPr lang="en-CA" sz="1050" dirty="0"/>
              <a:t>10</a:t>
            </a:r>
          </a:p>
          <a:p>
            <a:pPr algn="r"/>
            <a:r>
              <a:rPr lang="en-CA" sz="1050" dirty="0"/>
              <a:t>0</a:t>
            </a:r>
          </a:p>
          <a:p>
            <a:pPr algn="r"/>
            <a:r>
              <a:rPr lang="en-CA" sz="1050" dirty="0"/>
              <a:t>-10</a:t>
            </a:r>
          </a:p>
          <a:p>
            <a:pPr algn="r"/>
            <a:r>
              <a:rPr lang="en-CA" sz="1050" dirty="0"/>
              <a:t>-20</a:t>
            </a:r>
          </a:p>
          <a:p>
            <a:pPr algn="r"/>
            <a:r>
              <a:rPr lang="en-CA" sz="1050" dirty="0"/>
              <a:t>-30</a:t>
            </a:r>
          </a:p>
          <a:p>
            <a:pPr algn="r"/>
            <a:r>
              <a:rPr lang="en-CA" sz="1050" dirty="0"/>
              <a:t>-40</a:t>
            </a:r>
          </a:p>
          <a:p>
            <a:pPr algn="r"/>
            <a:r>
              <a:rPr lang="en-CA" sz="1050" dirty="0"/>
              <a:t>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682" y="5041085"/>
            <a:ext cx="6048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latin typeface="Courier New" pitchFamily="49" charset="0"/>
                <a:cs typeface="Courier New" pitchFamily="49" charset="0"/>
              </a:rPr>
              <a:t>100  200  300  400  500  600  700  800  900 1000 1100 1200 1300 1400 1500 1600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6645" y="4379905"/>
            <a:ext cx="915140" cy="879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7849" y="2931738"/>
            <a:ext cx="3295003" cy="58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76187" y="2402887"/>
            <a:ext cx="780055" cy="534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91080" y="4411763"/>
            <a:ext cx="6699" cy="5722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99856" y="4444425"/>
            <a:ext cx="0" cy="52666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04012" y="2940128"/>
            <a:ext cx="0" cy="204383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76185" y="2446969"/>
            <a:ext cx="0" cy="2509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04013" y="2934647"/>
            <a:ext cx="1263765" cy="5480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2199295" y="3670740"/>
            <a:ext cx="1386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Temperature (</a:t>
            </a:r>
            <a:r>
              <a:rPr lang="en-CA" sz="1350" dirty="0">
                <a:latin typeface="Calibri"/>
                <a:cs typeface="Calibri"/>
              </a:rPr>
              <a:t>°</a:t>
            </a:r>
            <a:r>
              <a:rPr lang="en-CA" sz="1350" dirty="0"/>
              <a:t>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79699" y="5144959"/>
            <a:ext cx="3391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Energy absorbed by substance (joules / gram)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99856" y="2937555"/>
            <a:ext cx="1404156" cy="1446746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1079" y="4388696"/>
            <a:ext cx="702078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33683" y="4411763"/>
            <a:ext cx="857397" cy="591986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-Right Arrow 47"/>
          <p:cNvSpPr/>
          <p:nvPr/>
        </p:nvSpPr>
        <p:spPr>
          <a:xfrm>
            <a:off x="6204011" y="4869692"/>
            <a:ext cx="1272174" cy="241718"/>
          </a:xfrm>
          <a:prstGeom prst="leftRightArrow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/>
              <a:t>Heat of  vaporization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812130" y="4384301"/>
            <a:ext cx="139188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06292" y="1118873"/>
            <a:ext cx="557862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75" dirty="0"/>
              <a:t>Use the heat curve to determine:</a:t>
            </a:r>
          </a:p>
          <a:p>
            <a:pPr marL="257175" indent="-257175">
              <a:buAutoNum type="alphaLcParenR"/>
            </a:pPr>
            <a:r>
              <a:rPr lang="en-CA" sz="1875" dirty="0"/>
              <a:t>The melting point		</a:t>
            </a:r>
          </a:p>
          <a:p>
            <a:pPr marL="257175" indent="-257175">
              <a:buAutoNum type="alphaLcParenR"/>
            </a:pPr>
            <a:r>
              <a:rPr lang="en-CA" sz="1875" dirty="0"/>
              <a:t>The boiling point 		</a:t>
            </a:r>
          </a:p>
          <a:p>
            <a:pPr marL="257175" indent="-257175">
              <a:buAutoNum type="alphaLcParenR"/>
            </a:pPr>
            <a:r>
              <a:rPr lang="en-CA" sz="1875" dirty="0"/>
              <a:t>The specific heat capacity of liquid</a:t>
            </a:r>
          </a:p>
          <a:p>
            <a:pPr marL="257175" indent="-257175">
              <a:buAutoNum type="alphaLcParenR"/>
            </a:pPr>
            <a:r>
              <a:rPr lang="en-CA" sz="1875" dirty="0"/>
              <a:t>the heat of fusion of</a:t>
            </a:r>
          </a:p>
          <a:p>
            <a:pPr marL="257175" indent="-257175">
              <a:buAutoNum type="alphaLcParenR"/>
            </a:pPr>
            <a:r>
              <a:rPr lang="en-CA" sz="1875" dirty="0"/>
              <a:t>the heat of vaporization of this substance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48851" y="3715469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sz="1200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(l) 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</a:rPr>
              <a:t>=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(900-500) </a:t>
            </a:r>
            <a:r>
              <a:rPr lang="en-CA" sz="1200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</a:rPr>
              <a:t>=</a:t>
            </a:r>
            <a:r>
              <a:rPr lang="en-CA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400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J/g</a:t>
            </a:r>
            <a:endParaRPr lang="en-CA" sz="1200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99132" y="3407579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CA" sz="1200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(l) 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</a:rPr>
              <a:t>=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(70-(-20)) </a:t>
            </a:r>
            <a:r>
              <a:rPr lang="en-CA" sz="1200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</a:rPr>
              <a:t>=</a:t>
            </a:r>
            <a:r>
              <a:rPr lang="en-CA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90</a:t>
            </a:r>
            <a:r>
              <a:rPr lang="en-CA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℃</a:t>
            </a:r>
            <a:endParaRPr lang="en-CA" sz="1200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4" name="Left-Right Arrow 63"/>
          <p:cNvSpPr/>
          <p:nvPr/>
        </p:nvSpPr>
        <p:spPr>
          <a:xfrm>
            <a:off x="4081592" y="4850230"/>
            <a:ext cx="721052" cy="241718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" dirty="0"/>
              <a:t>Heat of 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5517874" y="3962305"/>
                <a:ext cx="1927900" cy="429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5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5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CA" sz="15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sz="15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CA" sz="15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15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400 </m:t>
                        </m:r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90</m:t>
                        </m:r>
                        <m:r>
                          <a:rPr lang="en-CA" sz="15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℃</m:t>
                        </m:r>
                      </m:den>
                    </m:f>
                  </m:oMath>
                </a14:m>
                <a:r>
                  <a:rPr lang="en-CA" sz="1200" dirty="0"/>
                  <a:t> </a:t>
                </a:r>
                <a:r>
                  <a:rPr lang="en-CA" sz="1200" dirty="0">
                    <a:solidFill>
                      <a:srgbClr val="0070C0"/>
                    </a:solidFill>
                  </a:rPr>
                  <a:t>= </a:t>
                </a:r>
                <a:r>
                  <a:rPr lang="en-CA" sz="1200" dirty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4.44 </a:t>
                </a:r>
                <a:r>
                  <a:rPr lang="en-CA" sz="1200" i="1" dirty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J/g</a:t>
                </a:r>
                <a:r>
                  <a:rPr lang="en-CA" sz="1200" i="1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℃</a:t>
                </a:r>
                <a:endParaRPr lang="en-CA" sz="1200" i="1" dirty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74" y="3962305"/>
                <a:ext cx="1927900" cy="429477"/>
              </a:xfrm>
              <a:prstGeom prst="rect">
                <a:avLst/>
              </a:prstGeom>
              <a:blipFill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067452" y="4620908"/>
            <a:ext cx="17940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sz="1050" i="1" dirty="0" err="1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sz="1050" i="1" baseline="-25000" dirty="0" err="1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fus</a:t>
            </a:r>
            <a:r>
              <a:rPr lang="en-CA" sz="1050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= (500–300)= 200 J/g</a:t>
            </a:r>
            <a:endParaRPr lang="en-CA" sz="1050" i="1" baseline="-25000" dirty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Content Placeholder 5"/>
          <p:cNvSpPr>
            <a:spLocks noGrp="1"/>
          </p:cNvSpPr>
          <p:nvPr>
            <p:ph sz="half" idx="4294967295"/>
          </p:nvPr>
        </p:nvSpPr>
        <p:spPr>
          <a:xfrm>
            <a:off x="8872008" y="1731273"/>
            <a:ext cx="2394135" cy="27281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250" cap="none" dirty="0">
                <a:latin typeface="Arial" panose="020B0604020202020204" pitchFamily="34" charset="0"/>
                <a:cs typeface="Arial" panose="020B0604020202020204" pitchFamily="34" charset="0"/>
              </a:rPr>
              <a:t>Answers: 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CA" sz="2250" cap="non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–20°C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CA" sz="225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+70°C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CA" sz="225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4.44 </a:t>
            </a:r>
            <a:r>
              <a:rPr lang="en-CA" sz="225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CA" sz="2250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2250" cap="non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CA" sz="2250" cap="none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CA" sz="2250" cap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J/g*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CA" sz="2250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CA" sz="2250" cap="none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J/g*</a:t>
            </a:r>
            <a:endParaRPr lang="en-CA" sz="2250" cap="none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92561" y="4293096"/>
            <a:ext cx="341123" cy="15132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287688" y="4388696"/>
            <a:ext cx="70207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988295" y="2834934"/>
            <a:ext cx="24835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256633" y="2940126"/>
            <a:ext cx="278423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95603" y="4631300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sz="1050" i="1" dirty="0" err="1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sz="1050" i="1" baseline="-25000" dirty="0" err="1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vap</a:t>
            </a:r>
            <a:r>
              <a:rPr lang="en-CA" sz="1050" i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=(1300-900)=400 J/g</a:t>
            </a:r>
            <a:endParaRPr lang="en-CA" sz="1050" i="1" baseline="-25000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0" y="5351310"/>
            <a:ext cx="9144000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75" dirty="0">
                <a:solidFill>
                  <a:srgbClr val="C00000"/>
                </a:solidFill>
              </a:rPr>
              <a:t>*Heat of </a:t>
            </a:r>
            <a:r>
              <a:rPr lang="en-CA" sz="1875" dirty="0">
                <a:solidFill>
                  <a:schemeClr val="accent5">
                    <a:lumMod val="50000"/>
                  </a:schemeClr>
                </a:solidFill>
              </a:rPr>
              <a:t>fusion</a:t>
            </a:r>
            <a:r>
              <a:rPr lang="en-CA" sz="1875" dirty="0">
                <a:solidFill>
                  <a:srgbClr val="C00000"/>
                </a:solidFill>
              </a:rPr>
              <a:t> and </a:t>
            </a:r>
            <a:r>
              <a:rPr lang="en-CA" sz="1875" dirty="0">
                <a:solidFill>
                  <a:schemeClr val="accent6">
                    <a:lumMod val="50000"/>
                  </a:schemeClr>
                </a:solidFill>
              </a:rPr>
              <a:t>vaporization</a:t>
            </a:r>
            <a:r>
              <a:rPr lang="en-CA" sz="1875" dirty="0">
                <a:solidFill>
                  <a:srgbClr val="C00000"/>
                </a:solidFill>
              </a:rPr>
              <a:t> are given in </a:t>
            </a:r>
            <a:r>
              <a:rPr lang="en-CA" sz="1875" dirty="0"/>
              <a:t>J/g</a:t>
            </a:r>
            <a:r>
              <a:rPr lang="en-CA" sz="1875" dirty="0">
                <a:solidFill>
                  <a:srgbClr val="C00000"/>
                </a:solidFill>
              </a:rPr>
              <a:t>.  </a:t>
            </a:r>
          </a:p>
          <a:p>
            <a:r>
              <a:rPr lang="en-CA" sz="1875" dirty="0">
                <a:solidFill>
                  <a:srgbClr val="C00000"/>
                </a:solidFill>
              </a:rPr>
              <a:t>To convert to the more standard form ( </a:t>
            </a:r>
            <a:r>
              <a:rPr lang="en-CA" sz="1875" dirty="0"/>
              <a:t>J/</a:t>
            </a:r>
            <a:r>
              <a:rPr lang="en-CA" sz="1875" dirty="0" err="1"/>
              <a:t>mol</a:t>
            </a:r>
            <a:r>
              <a:rPr lang="en-CA" sz="1875" dirty="0">
                <a:solidFill>
                  <a:srgbClr val="C00000"/>
                </a:solidFill>
              </a:rPr>
              <a:t>)  we could multiply this answer by the molar mass.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70376" y="911120"/>
            <a:ext cx="234191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25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glue into notes and solve</a:t>
            </a:r>
          </a:p>
        </p:txBody>
      </p:sp>
    </p:spTree>
    <p:extLst>
      <p:ext uri="{BB962C8B-B14F-4D97-AF65-F5344CB8AC3E}">
        <p14:creationId xmlns:p14="http://schemas.microsoft.com/office/powerpoint/2010/main" val="7575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/>
      <p:bldP spid="63" grpId="0"/>
      <p:bldP spid="64" grpId="0" animBg="1"/>
      <p:bldP spid="65" grpId="0" animBg="1"/>
      <p:bldP spid="66" grpId="0"/>
      <p:bldP spid="67" grpId="0" uiExpand="1" build="p"/>
      <p:bldP spid="33" grpId="0" animBg="1"/>
      <p:bldP spid="38" grpId="0" animBg="1"/>
      <p:bldP spid="69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Worksheet</a:t>
            </a:r>
            <a:br>
              <a:rPr lang="en-CA" dirty="0" smtClean="0"/>
            </a:br>
            <a:r>
              <a:rPr lang="en-CA" dirty="0" smtClean="0"/>
              <a:t>due next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8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390" y="1038661"/>
            <a:ext cx="12380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CA" sz="5000" b="1" dirty="0" smtClean="0"/>
              <a:t>Expressing ∆H as a simplified graph</a:t>
            </a:r>
            <a:endParaRPr lang="en-CA" sz="5000" b="1" dirty="0"/>
          </a:p>
        </p:txBody>
      </p:sp>
      <p:pic>
        <p:nvPicPr>
          <p:cNvPr id="1026" name="Picture 2" descr="Image result for endothermic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37" y="1844712"/>
            <a:ext cx="4477251" cy="29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9390" y="4730870"/>
            <a:ext cx="11967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en-CA" sz="5000" b="1" dirty="0" smtClean="0"/>
              <a:t>Expressing ∆H within a </a:t>
            </a:r>
            <a:r>
              <a:rPr lang="en-CA" sz="5000" b="1" dirty="0" err="1" smtClean="0"/>
              <a:t>rxn</a:t>
            </a:r>
            <a:endParaRPr lang="en-CA" sz="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2636" y="-144896"/>
            <a:ext cx="4232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 smtClean="0"/>
              <a:t>Today:</a:t>
            </a:r>
            <a:endParaRPr lang="en-CA" sz="8800" b="1" dirty="0"/>
          </a:p>
        </p:txBody>
      </p:sp>
    </p:spTree>
    <p:extLst>
      <p:ext uri="{BB962C8B-B14F-4D97-AF65-F5344CB8AC3E}">
        <p14:creationId xmlns:p14="http://schemas.microsoft.com/office/powerpoint/2010/main" val="26651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9214" y="1446919"/>
            <a:ext cx="7071233" cy="2044824"/>
          </a:xfrm>
        </p:spPr>
        <p:txBody>
          <a:bodyPr>
            <a:noAutofit/>
          </a:bodyPr>
          <a:lstStyle/>
          <a:p>
            <a:r>
              <a:rPr lang="en-CA" sz="3000" cap="none" dirty="0" smtClean="0">
                <a:sym typeface="Wingdings" panose="05000000000000000000" pitchFamily="2" charset="2"/>
              </a:rPr>
              <a:t>The bonds in </a:t>
            </a:r>
            <a:r>
              <a:rPr lang="en-CA" sz="3000" cap="none" dirty="0"/>
              <a:t>C + O</a:t>
            </a:r>
            <a:r>
              <a:rPr lang="en-CA" sz="3000" cap="none" baseline="-25000" dirty="0"/>
              <a:t>2</a:t>
            </a:r>
            <a:r>
              <a:rPr lang="en-CA" sz="3000" cap="none" dirty="0"/>
              <a:t> </a:t>
            </a:r>
            <a:r>
              <a:rPr lang="en-CA" sz="3000" cap="none" dirty="0" smtClean="0"/>
              <a:t>contain more energy than the bonds in CO</a:t>
            </a:r>
            <a:r>
              <a:rPr lang="en-CA" sz="3000" cap="none" baseline="-25000" dirty="0" smtClean="0"/>
              <a:t>2</a:t>
            </a:r>
            <a:r>
              <a:rPr lang="en-CA" sz="3000" cap="none" dirty="0" smtClean="0"/>
              <a:t>.</a:t>
            </a:r>
          </a:p>
          <a:p>
            <a:r>
              <a:rPr lang="en-CA" sz="3000" cap="none" dirty="0" smtClean="0"/>
              <a:t>Energy is released (exothermic</a:t>
            </a:r>
            <a:r>
              <a:rPr lang="en-CA" sz="3000" cap="none" dirty="0" smtClean="0"/>
              <a:t>)(</a:t>
            </a:r>
            <a:r>
              <a:rPr lang="en-CA" sz="3000" cap="none" dirty="0">
                <a:sym typeface="Wingdings" panose="05000000000000000000" pitchFamily="2" charset="2"/>
              </a:rPr>
              <a:t>∆</a:t>
            </a:r>
            <a:r>
              <a:rPr lang="en-CA" sz="3000" cap="none" dirty="0" smtClean="0">
                <a:sym typeface="Wingdings" panose="05000000000000000000" pitchFamily="2" charset="2"/>
              </a:rPr>
              <a:t>H is </a:t>
            </a:r>
            <a:r>
              <a:rPr lang="en-CA" sz="3000" cap="none" dirty="0" err="1" smtClean="0">
                <a:sym typeface="Wingdings" panose="05000000000000000000" pitchFamily="2" charset="2"/>
              </a:rPr>
              <a:t>neg</a:t>
            </a:r>
            <a:r>
              <a:rPr lang="en-CA" sz="3000" cap="none" dirty="0" smtClean="0">
                <a:sym typeface="Wingdings" panose="05000000000000000000" pitchFamily="2" charset="2"/>
              </a:rPr>
              <a:t>)</a:t>
            </a:r>
            <a:endParaRPr lang="en-CA" sz="3000" cap="none" dirty="0" smtClean="0"/>
          </a:p>
        </p:txBody>
      </p:sp>
      <p:sp>
        <p:nvSpPr>
          <p:cNvPr id="4" name="AutoShape 2" descr="data:image/jpg;base64,/9j/4AAQSkZJRgABAQAAAQABAAD/2wCEAAkGBhAQERIQBxAQEBAUDhAQDhAQEhoSEQ4QGBEWFBUVEhIZJzIeGBkjGRUYHzssLycsOC44Fh4xQTw2NSYuLCsBCQoKDAwMGg4MFDUkHBoxNSo1MyowNTUpLTUsKSkwMik1KzU1LykpLiksKTU1KSk1KSkpKSk1KSkpKSkpKSkpKf/AABEIALQBAAMBIgACEQEDEQH/xAAcAAEBAQEAAwEBAAAAAAAAAAAABQYEAgMHAQj/xABBEAACAgECAgMMCAQGAwEAAAABAgADBBESBSEGEzEUFRYiQVFTZHOSlOEyNGFxgbKz0iMkM7FCUnJ0kaEHgqJi/8QAGQEBAAMBAQAAAAAAAAAAAAAAAAEDBAUC/8QAIxEBAQACAQMDBQAAAAAAAAAAAAECExEDUlMSIkEEITEycf/aAAwDAQACEQMRAD8A+4xEQIXBXJzM8EkgWY+gJ5D+D5B5JdkDgn1ziHtMb9GX4CIiAiIgIiICIiAiIgIiICIiAiIgIiICIiAiIgIiICIiAiIgIiIEDgn1ziHtMb9GX5A4J9c4h7TG/Rl+AiIgIiICIiAiIgIiICIiAiIgJE6T8fOItW3ql627quuyGKY9HiM261h59u0DlqT2iW5wcVxb3C977q6yCd63U9dXapGmhAZSPwMDgr6SdXXU3EgjvbY6Y/cO7IS8KhfVdBy5Bvs5dsqcM4lXkVLdiElG3DxlKsrKxRlZTzDBlII+yReGdDxS9VnWJuXLvyrFrpFVTPZQadtaAnq1A0Pa2p188/KMazGY012a6VZ+VVqrBbLbMlrNHVdWYILQOXbu10100DSxM5w/iVznFa3eHe2+q1GTYGqWpn6wJ5g61qG5f1NNOc0cDir4rW1z0D6S1V2ltRtIdnUAc9df4Z8nlE7ZDo6G4aXtfXjYw1SoIox6x1bo7tvVtOTHePdH4XIGav6QZTd0W8NopejHstrYWWMt2Q1Q/i9XoNq6HVRrrqV8g5y/hZa3VpbjnVLK0sQ9mqsoYf8ARkLI6M3/AMevh+UtWPkO72qad9tTWDS3qLNwC7uZ5q2hJP2T0ZDtTcKuE9eBRjMBWy2Gi7bjkVVV8tvIgEtu8gXnuOgaqJl24vbW2MlTl6nXE22NWz90m1iLGNo5IQNCB/8ArzchW4JazLaHJZUybkrYnUsgbz+XQ6r/AOsClERAREQIHBPrnEPaY36MvyBwT65xD2mN+jL8BERAREQEREBERAREQERECbxXOatkWgEswY7QNSQNNSB9mo/5nH3zyPR2e4Zj+l3SzqeOYSBtK6VFd3Plrkcjr9y7Gn06WZ4XGS35EHvnkejs9wx3zyPR2e4ZeiViD3zyPR2e4Z4tnXEgtS5KnVSa9Sp0I1B05ciR+M0EQM/3fdru6l92hAbq+emupGumunIf8Ty755Ho7PcMvRAg988j0dnuGO+eR6Oz3DL0QIPfPI9HZ7hjvnkejs9wy9EDMgtuVxijeoIR+oG5ASSQraajUk/8me6vOuUBa6XUDsC16AfcAJoIgQe+eR6Oz3DLGHYzIptBDEcwRoR+E90QMr3w4lXkHHUYmXpji7U78RyC7JpqN6k8vMO2aitiQDYNp0BI110OnMa+WQm6D4YYvgrZiuRpvxbXp5a66bVO3TXn2S7Um0AEltABubtbQdp+2BC4J9c4h7TG/Rl+QOCfXOIe0xv0ZfgIiICIiAiIgIiICIiAni7gAluQAJJ8w8s8pG6YG7uK9eGo1lr19Wip9LxztJ/BST+EmTm8D+f+PZ7ZOVdkE87LndT5l18TT7gB/wAT+hei/FO6sTHv8r0rv+xx4rj3gZ/PV+G1bMl6lWVirqe1SDoQfun2T/xXj5FWM9XEKnrUWdZQX7HR1BO38Rr/AO06P1UmucfCW1iInNQREQEREBERAREQEREBERAxfSfllAYl1PD7nFf83blBTeOwKmFrpdp2atp9ms1PDKr1QrxKyu1g3i2Voa9yaDTehJAbXXsOn3dkwvEuM45vybMPI4XZXkV1q4yS7ONtZQjxRoU7Dp958s1/Raq5Mapc16rNtda12VFiLKxWoVmL89x7fxgc3BPrnEPaY36MvyBwT65xD2mN+jL8BERAREQEREBERAREQERED+fulNf85l/7m/8AO0+78K/oU+xr/IJ8S6S1/wA3lf7i785n27hn9Gr2Nf5BNn1F9mI6YkROkRORsKAYpsOMl+v0stddy6dmztQH/MjL5tfHiPTDHx7bqsyyqvqsZL/HtVWsLdZ4iIeZOif/AEJjF2JObjaJXU+YlqtZWrlK6rLthKglSUU9munk1n7xTj2PjItmfalasVCb2CMxJA5BtDy3AnzQKETP+Fitk9z44qZNtRFvWkdYXrNiioBSrnaAfpjXXl2Tk4Z04OQo7loVrHtqrqUXapuep7itlm3VHRK2LAK2nLQnWBq4kleNs+KMnGrQeKzWrdb1a1BCws3WBW+iVPk56T1eETJi05OfSKTZZSrI1nKlbLAoZnIHYpDEaDzQLcSbkcaVVx2qUst9yVKTqhUMjsGKka/4ezl2zix+mmMQvXFldtu1VR7NRYC9I3BdN71gNp9un3hfiSa+lGKxQV2E7xUVIRtqmzlWHbTRGbyA6f8AYnVwfiHdGPTft2dbRXbt11270Daa+XTXzQOyIiBjekmZmrcxS6/GxUZKy1OMLyQ1DsLD4rM38UKhA7Px1ml4LbY2PQ2cGW1seprlbky2FAWDAeXXXyTKZT3X5Fr5uJxQ1bKhQlN4oCEbt+qpaNdTodT59PJNjg6dVXsDAdWmgdtzgbRoGbU7j9up1gR+CfXOIe0xv0ZfkDgn1ziHtMb9GX4CIiAiIgIiICIiAiIgIiIHxLpHV/NZP+4u/OZ9gxqS2MiI7Vk46qHXTchKAbl11Go7eyfKOP1/zOR7e38xn1zh/wDSr9kn5RNXX/XEQz0QfqO5u7rxSECBRVQCoHMEHq9dwIB1841ndd0cR0yUtssJydgtfxQwC1JXoug0AIUns7Xb7NK0TKOPO4PRft7sqWzaCF3DsB809mTw+uxBXeoKAoQPNtYMv/YE6IgSM/o6Ln1ybrjTuRzj6r1e9RopDab1HYdAdNRr59eWroeq6EZF3WoKVot0rBpSpbEVQoXa3i2uDqDru+wTQxAkeDidznFNtvVGtUP0dxO8u7FtOZcnn5PNpOjjPBqsusU5o3V9bVYyaAq+xw4VgRoVOmk74gZ9+iOu0WZeUyIhCK7I21+qepbN23duCP5+ZUE6nXXp8Gqt+9Gcfx6Lgo02g1VCpVHL6OgleIGfx+h9degruu6vdU9lfibbnqbcjMduo7F10I12j7da/DMBcemqiosy1VV1KzabmCKFBOnLXlOmICIiBhs3FtTLyBg3cTudhU9wxxjIlIO/Yu+0DXlr2dnLUzXcIxVqoprqRq1SmtFRyGdAFAAZgSCR98zNS1ZmRU9gvqe6nMVmpybKwFxcpalBVdAdeuZvs7PLNB0cy+txMe0AjfRW2jObCNVHIuebH7YHDwT65xD2mN+jL8gcE+ucQ9pjfoy/AREQEREBERAREQEREBERA+Tccq/mL/bW/mM+pYP9Kv2aflE+ccZq/j3+2s/MZ9Iwv6dfs0/KJo6t9sHuiImcIiICIiAiIgIiICIiAiIgQreg3DmYvZiUlmZmYleZZm3MfxJ1ljFxUqRa8ZQiIoVFUaBVHIACe2IEDgn1ziHtMb9GX5A4J9c4h7TG/Rl+AiIgIiQelN+Sop7hF/Umxu6mxUV8hF2HZsVu0bu3QE9kC9EymH0kfbRXw4nNstsyU3ZJ7lek1AEpcoTUEagfR17Dz7Z+Y/HLc6yirGd8RWxbci/Ztewul/UdWjsNNoYMSdNT4vZrA1kSL0e4hY3dFXELA70ZbY4t0Cm5TVXahYDlv0tCnTt26+WWQ410BGoAJHlAOuh0/A/8QP2J4hxqQCNRpqNeY17NRPKAiIgfP+KVfxrfav8AmM3eL9BP9C/2EyfEMQmyw+d3/uZrcceIv+lf7S3O8yD2RESoIiICIiAiIgIiICIiAiIgIiIEDgn1ziHtMf8ARl7WYx8LItzMwYDooW2otvJGpNC6aaA/5Z0d4M/01PvP+2V3Oy8elox6OOU59cjV6xrMp3gz/TU+8/7Y7wZ/pqfef9sjZe2p0Y+SNXrOHifClv2lrbqmQkq1FprPPtDAcmHLygyF3gz/AE1PvP8AtjvBn+mp95/2xsvbTRj5Ir4fR3HqNbVBt9bXOHZyzO9oAsawn6ROg+7Sep+iuPtrWk21NUbTVbVYVtUWOXsXd5VJ56HUch5pN7wZ/pqfef8AbHeDP9NT7z/tjZe2p0Y+SPZxfo8q0Lj4GOLkeyw32MyPeu8a2WK9p52N2bteXb5AJ45/WILmIt+t12WhCwe7HOPtRa7FB02uBqNR9Bv83Px7wZ/pqfef9sd4c/01PvP+2Nl7aaMfJHbwVLespbIDhxgIuQza+NYWBUE/4mGj/du+2XtZlO8Gf6an3n/bHeDP9NT7z/tjZe2mjHyRq9Y1mU7wZ/pqfef9sd4M/wBNT7z/ALY2XtqNGPkjsyqvHf8A1N/eXavoj/SP7TLd4M/01PvP+2afErZURbiCwRQxHYWA56T3jncvzOFfU6cwn2yl/j2xET0qIiICIiAiIgIiICIiAiIgIiIEDgn1ziHtMb9GX5la898bLzGsxsqxbHpNbU1b1IWrQ8/vnZ4WepZ/w/zgXokHws9Sz/h/nHhZ6ln/AA/zgXokHws9Sz/h/nHhZ6ln/D/OBeiQfCz1LP8Ah/nHhZ6ln/D/ADgXokHws9Sz/h/nHhZ6ln/D/OBeiQfCz1LP+H+ceFnqWf8AD/OBeiQfCz1LP+H+ceFnqWf8P84F6JB8LPUs/wCH+ceFnqWf8P8AOBeiQfCz1LP+H+ceFnqWf8P84F6JB8LPUs/4f5x4WepZ/wAP84F6JB8LPUs/4f5x4WepZ/w/zgXokHws9Sz/AIf5x4WepZ/w/wA4F6JB8LPUs/4f5x4WepZ/w/zgXokHws9Sz/h/nHhZ6ln/AA/zgXokHws9Sz/h/nPJOlOpA7jzhqQNTRyGp01PPsgXIiICIiAiIgIiICIgwETB8NtyrMqw4ZyyycWtS13f+TGIraMm0nm2nIaDUHTyaztwekebbVjMVxUbLYLRysdagK7LXewajcSqclBHM/S0EDXxMpjdJMm5kx8YUJkB8tb7HV3p0x7FrPVoGDEsXU828Xn2zw4Z0my8g44pTHXfgV5d7NvO3Wwqy1qO3UA9pGn2wNdEx3DelmbcvW04hsrsxbrqFFbV7HC7qka5mK2bxy1CrofOOcJ0oyjUTUEssW+tL9uJeHxK2rZt1mIW3v4wCgq2nja+TSBsYkZePBcA5jFLtuM9xNWqpYVBJChvGXmNNDzHPzTP9IONZq03UXPStxx6LktoV1C12XrS6c23Bhu5MCNefIEQNzEzPSRbMXhdopdhYlKjfWz7tS6g7Gdiw11OmrHt7ZLw+P2ULmNUMhlS/Ex6MfLYvfVfawQuwBLdUesQga89raaawN1EyJ6SZYr23IK7zkCugtiWE5SdUbGNeMH3KV0IOr6eLrrz0jh3SfKyhTXiJTTe1WTZebldkXqck4+1a1IbVmBPNvFHnga6JiMjimYi8SfLsrauq6pUrQWIyE1Y7aLaG1C+M3k1JJ7BylB+kl+9rFWnuZeIJglCG68s1i1dYH12gB3Hi7eYGuuvKBp4mU4T0jyrHx2ylx+pvycvGVUD9YjVdeVcsToQRQRppy1B18k1cBERAREQEREBERAREQEREBERAREQPRi4VdW/uZQu+x7X0/xWMdWY/aZzWcCx2pTHaodUm01qCVNZX6JRwdykecHymIgYr/yXfXg4+ImFj47L1zootUts3LqzKwIO4kknUndrz1mw4FwWmiqjudfGTEqoVz9Lqh4wU6cu069kRA8V6K4YLlaQA62Ky736sB/p7K9dqa/YBPwdFcTbtFbf1BYX66zrS4XaCbt2/wCjy7Z+xA76MCpKhTTWoqCbBXp4u3TQgjy6/wDes4cfoxiIjpXSNr9WHDMzkhDuRdzEkKp7AOQn7EDuzcOu5Gry1Do2m5T2HQgj/sTnzeCY9zM2XUjs1PUuSPp17twVvPo3Mebnp2z9iBynoniFNjVMQLOtDG2w2B9pXUW7t48UkdvYdJ+v0VwzWlQpCpWbDUEZq2TrGLWAOpDaMTqRroYiB52dGsVi7NSPHrWuwBmCuq7du5AdpICga6a8tJ5t0fxjd3Q1Q63cH11O02Bdoc167S4Xlu01+2IgeynhFCCsVVqBVbZbVpr4ljhw7D7T1j+8Z2xEBERAREQERED/2Q=="/>
          <p:cNvSpPr>
            <a:spLocks noChangeAspect="1" noChangeArrowheads="1"/>
          </p:cNvSpPr>
          <p:nvPr/>
        </p:nvSpPr>
        <p:spPr bwMode="auto">
          <a:xfrm>
            <a:off x="2279576" y="3933056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https://www.cdli.ca/courses/chem3202/unit03_org02_ilo01/u3s2l1_fig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57" y="0"/>
            <a:ext cx="5381244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46426" y="204716"/>
            <a:ext cx="2677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Exothermic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Rxn</a:t>
            </a:r>
            <a:endParaRPr lang="en-CA" sz="3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39214" y="3473276"/>
            <a:ext cx="11238320" cy="2044824"/>
          </a:xfrm>
        </p:spPr>
        <p:txBody>
          <a:bodyPr>
            <a:noAutofit/>
          </a:bodyPr>
          <a:lstStyle/>
          <a:p>
            <a:r>
              <a:rPr lang="en-CA" sz="3000" cap="none" dirty="0" smtClean="0"/>
              <a:t>Written as: </a:t>
            </a:r>
          </a:p>
          <a:p>
            <a:pPr lvl="1"/>
            <a:r>
              <a:rPr lang="en-CA" sz="3000" cap="none" dirty="0" smtClean="0"/>
              <a:t>C </a:t>
            </a:r>
            <a:r>
              <a:rPr lang="en-CA" sz="3000" cap="none" baseline="-25000" dirty="0"/>
              <a:t>(s)</a:t>
            </a:r>
            <a:r>
              <a:rPr lang="en-CA" sz="3000" cap="none" dirty="0"/>
              <a:t> + O</a:t>
            </a:r>
            <a:r>
              <a:rPr lang="en-CA" sz="3000" cap="none" baseline="-25000" dirty="0"/>
              <a:t>2 (g)</a:t>
            </a:r>
            <a:r>
              <a:rPr lang="en-CA" sz="3000" cap="none" dirty="0"/>
              <a:t> </a:t>
            </a:r>
            <a:r>
              <a:rPr lang="en-CA" sz="3000" cap="none" dirty="0">
                <a:sym typeface="Wingdings" panose="05000000000000000000" pitchFamily="2" charset="2"/>
              </a:rPr>
              <a:t>CO</a:t>
            </a:r>
            <a:r>
              <a:rPr lang="en-CA" sz="3000" cap="none" baseline="-25000" dirty="0">
                <a:sym typeface="Wingdings" panose="05000000000000000000" pitchFamily="2" charset="2"/>
              </a:rPr>
              <a:t>2 (g</a:t>
            </a:r>
            <a:r>
              <a:rPr lang="en-CA" sz="3000" cap="none" baseline="-25000" dirty="0" smtClean="0">
                <a:sym typeface="Wingdings" panose="05000000000000000000" pitchFamily="2" charset="2"/>
              </a:rPr>
              <a:t>) </a:t>
            </a:r>
            <a:r>
              <a:rPr lang="en-CA" sz="3000" cap="none" dirty="0" smtClean="0">
                <a:sym typeface="Wingdings" panose="05000000000000000000" pitchFamily="2" charset="2"/>
              </a:rPr>
              <a:t>+ 393.5 </a:t>
            </a:r>
            <a:r>
              <a:rPr lang="en-CA" sz="3000" cap="none" dirty="0" smtClean="0">
                <a:sym typeface="Wingdings" panose="05000000000000000000" pitchFamily="2" charset="2"/>
              </a:rPr>
              <a:t>kJ/</a:t>
            </a:r>
            <a:r>
              <a:rPr lang="en-CA" sz="3000" cap="none" dirty="0" err="1" smtClean="0">
                <a:sym typeface="Wingdings" panose="05000000000000000000" pitchFamily="2" charset="2"/>
              </a:rPr>
              <a:t>mol</a:t>
            </a:r>
            <a:r>
              <a:rPr lang="en-CA" sz="3000" cap="none" dirty="0" smtClean="0">
                <a:sym typeface="Wingdings" panose="05000000000000000000" pitchFamily="2" charset="2"/>
              </a:rPr>
              <a:t>	</a:t>
            </a:r>
            <a:endParaRPr lang="en-CA" sz="3000" cap="none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CA" sz="2500" cap="none" dirty="0" smtClean="0">
                <a:sym typeface="Wingdings" panose="05000000000000000000" pitchFamily="2" charset="2"/>
              </a:rPr>
              <a:t>or</a:t>
            </a:r>
          </a:p>
          <a:p>
            <a:pPr lvl="1"/>
            <a:r>
              <a:rPr lang="en-CA" sz="3000" cap="none" dirty="0"/>
              <a:t>C </a:t>
            </a:r>
            <a:r>
              <a:rPr lang="en-CA" sz="3000" cap="none" baseline="-25000" dirty="0"/>
              <a:t>(s)</a:t>
            </a:r>
            <a:r>
              <a:rPr lang="en-CA" sz="3000" cap="none" dirty="0"/>
              <a:t> + O</a:t>
            </a:r>
            <a:r>
              <a:rPr lang="en-CA" sz="3000" cap="none" baseline="-25000" dirty="0"/>
              <a:t>2 (g)</a:t>
            </a:r>
            <a:r>
              <a:rPr lang="en-CA" sz="3000" cap="none" dirty="0"/>
              <a:t> </a:t>
            </a:r>
            <a:r>
              <a:rPr lang="en-CA" sz="3000" cap="none" dirty="0">
                <a:sym typeface="Wingdings" panose="05000000000000000000" pitchFamily="2" charset="2"/>
              </a:rPr>
              <a:t>CO</a:t>
            </a:r>
            <a:r>
              <a:rPr lang="en-CA" sz="3000" cap="none" baseline="-25000" dirty="0">
                <a:sym typeface="Wingdings" panose="05000000000000000000" pitchFamily="2" charset="2"/>
              </a:rPr>
              <a:t>2 (g</a:t>
            </a:r>
            <a:r>
              <a:rPr lang="en-CA" sz="3000" cap="none" baseline="-25000" dirty="0" smtClean="0">
                <a:sym typeface="Wingdings" panose="05000000000000000000" pitchFamily="2" charset="2"/>
              </a:rPr>
              <a:t>)		</a:t>
            </a:r>
            <a:r>
              <a:rPr lang="en-CA" sz="3000" cap="none" dirty="0" smtClean="0">
                <a:sym typeface="Wingdings" panose="05000000000000000000" pitchFamily="2" charset="2"/>
              </a:rPr>
              <a:t>∆H= </a:t>
            </a:r>
            <a:r>
              <a:rPr lang="en-CA" sz="4000" b="1" cap="none" dirty="0" smtClean="0">
                <a:sym typeface="Wingdings" panose="05000000000000000000" pitchFamily="2" charset="2"/>
              </a:rPr>
              <a:t>-</a:t>
            </a:r>
            <a:r>
              <a:rPr lang="en-CA" sz="3000" cap="none" dirty="0" smtClean="0">
                <a:sym typeface="Wingdings" panose="05000000000000000000" pitchFamily="2" charset="2"/>
              </a:rPr>
              <a:t>393.5 kJ/</a:t>
            </a:r>
            <a:r>
              <a:rPr lang="en-CA" sz="3000" cap="none" dirty="0" err="1" smtClean="0">
                <a:sym typeface="Wingdings" panose="05000000000000000000" pitchFamily="2" charset="2"/>
              </a:rPr>
              <a:t>mol</a:t>
            </a:r>
            <a:endParaRPr lang="en-CA" sz="3000" cap="none" dirty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148" y="226451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</a:t>
            </a:r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write/sketch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7411" y="758714"/>
            <a:ext cx="3400926" cy="15673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/9j/4AAQSkZJRgABAQAAAQABAAD/2wCEAAkGBhAQERIQBxAQEBAUDhAQDhAQEhoSEQ4QGBEWFBUVEhIZJzIeGBkjGRUYHzssLycsOC44Fh4xQTw2NSYuLCsBCQoKDAwMGg4MFDUkHBoxNSo1MyowNTUpLTUsKSkwMik1KzU1LykpLiksKTU1KSk1KSkpKSk1KSkpKSkpKSkpKf/AABEIALQBAAMBIgACEQEDEQH/xAAcAAEBAQEAAwEBAAAAAAAAAAAABQYEAgMHAQj/xABBEAACAgECAgMMCAQGAwEAAAABAgADBBESBSEGEzEUFRYiQVFTZHOSlOEyNGFxgbKz0iMkM7FCUnJ0kaEHgqJi/8QAGQEBAAMBAQAAAAAAAAAAAAAAAAEDBAUC/8QAIxEBAQACAQMDBQAAAAAAAAAAAAECExEDUlMSIkEEITEycf/aAAwDAQACEQMRAD8A+4xEQIXBXJzM8EkgWY+gJ5D+D5B5JdkDgn1ziHtMb9GX4CIiAiIgIiICIiAiIgIiICIiAiIgIiICIiAiIgIiICIiAiIgIiIEDgn1ziHtMb9GX5A4J9c4h7TG/Rl+AiIgIiICIiAiIgIiICIiAiIgJE6T8fOItW3ql627quuyGKY9HiM261h59u0DlqT2iW5wcVxb3C977q6yCd63U9dXapGmhAZSPwMDgr6SdXXU3EgjvbY6Y/cO7IS8KhfVdBy5Bvs5dsqcM4lXkVLdiElG3DxlKsrKxRlZTzDBlII+yReGdDxS9VnWJuXLvyrFrpFVTPZQadtaAnq1A0Pa2p188/KMazGY012a6VZ+VVqrBbLbMlrNHVdWYILQOXbu10100DSxM5w/iVznFa3eHe2+q1GTYGqWpn6wJ5g61qG5f1NNOc0cDir4rW1z0D6S1V2ltRtIdnUAc9df4Z8nlE7ZDo6G4aXtfXjYw1SoIox6x1bo7tvVtOTHePdH4XIGav6QZTd0W8NopejHstrYWWMt2Q1Q/i9XoNq6HVRrrqV8g5y/hZa3VpbjnVLK0sQ9mqsoYf8ARkLI6M3/AMevh+UtWPkO72qad9tTWDS3qLNwC7uZ5q2hJP2T0ZDtTcKuE9eBRjMBWy2Gi7bjkVVV8tvIgEtu8gXnuOgaqJl24vbW2MlTl6nXE22NWz90m1iLGNo5IQNCB/8ArzchW4JazLaHJZUybkrYnUsgbz+XQ6r/AOsClERAREQIHBPrnEPaY36MvyBwT65xD2mN+jL8BERAREQEREBERAREQERECbxXOatkWgEswY7QNSQNNSB9mo/5nH3zyPR2e4Zj+l3SzqeOYSBtK6VFd3Plrkcjr9y7Gn06WZ4XGS35EHvnkejs9wx3zyPR2e4ZeiViD3zyPR2e4Z4tnXEgtS5KnVSa9Sp0I1B05ciR+M0EQM/3fdru6l92hAbq+emupGumunIf8Ty755Ho7PcMvRAg988j0dnuGO+eR6Oz3DL0QIPfPI9HZ7hjvnkejs9wy9EDMgtuVxijeoIR+oG5ASSQraajUk/8me6vOuUBa6XUDsC16AfcAJoIgQe+eR6Oz3DLGHYzIptBDEcwRoR+E90QMr3w4lXkHHUYmXpji7U78RyC7JpqN6k8vMO2aitiQDYNp0BI110OnMa+WQm6D4YYvgrZiuRpvxbXp5a66bVO3TXn2S7Um0AEltABubtbQdp+2BC4J9c4h7TG/Rl+QOCfXOIe0xv0ZfgIiICIiAiIgIiICIiAni7gAluQAJJ8w8s8pG6YG7uK9eGo1lr19Wip9LxztJ/BST+EmTm8D+f+PZ7ZOVdkE87LndT5l18TT7gB/wAT+hei/FO6sTHv8r0rv+xx4rj3gZ/PV+G1bMl6lWVirqe1SDoQfun2T/xXj5FWM9XEKnrUWdZQX7HR1BO38Rr/AO06P1UmucfCW1iInNQREQEREBERAREQEREBERAxfSfllAYl1PD7nFf83blBTeOwKmFrpdp2atp9ms1PDKr1QrxKyu1g3i2Voa9yaDTehJAbXXsOn3dkwvEuM45vybMPI4XZXkV1q4yS7ONtZQjxRoU7Dp958s1/Raq5Mapc16rNtda12VFiLKxWoVmL89x7fxgc3BPrnEPaY36MvyBwT65xD2mN+jL8BERAREQEREBERAREQERED+fulNf85l/7m/8AO0+78K/oU+xr/IJ8S6S1/wA3lf7i785n27hn9Gr2Nf5BNn1F9mI6YkROkRORsKAYpsOMl+v0stddy6dmztQH/MjL5tfHiPTDHx7bqsyyqvqsZL/HtVWsLdZ4iIeZOif/AEJjF2JObjaJXU+YlqtZWrlK6rLthKglSUU9munk1n7xTj2PjItmfalasVCb2CMxJA5BtDy3AnzQKETP+Fitk9z44qZNtRFvWkdYXrNiioBSrnaAfpjXXl2Tk4Z04OQo7loVrHtqrqUXapuep7itlm3VHRK2LAK2nLQnWBq4kleNs+KMnGrQeKzWrdb1a1BCws3WBW+iVPk56T1eETJi05OfSKTZZSrI1nKlbLAoZnIHYpDEaDzQLcSbkcaVVx2qUst9yVKTqhUMjsGKka/4ezl2zix+mmMQvXFldtu1VR7NRYC9I3BdN71gNp9un3hfiSa+lGKxQV2E7xUVIRtqmzlWHbTRGbyA6f8AYnVwfiHdGPTft2dbRXbt11270Daa+XTXzQOyIiBjekmZmrcxS6/GxUZKy1OMLyQ1DsLD4rM38UKhA7Px1ml4LbY2PQ2cGW1seprlbky2FAWDAeXXXyTKZT3X5Fr5uJxQ1bKhQlN4oCEbt+qpaNdTodT59PJNjg6dVXsDAdWmgdtzgbRoGbU7j9up1gR+CfXOIe0xv0ZfkDgn1ziHtMb9GX4CIiAiIgIiICIiAiIgIiIHxLpHV/NZP+4u/OZ9gxqS2MiI7Vk46qHXTchKAbl11Go7eyfKOP1/zOR7e38xn1zh/wDSr9kn5RNXX/XEQz0QfqO5u7rxSECBRVQCoHMEHq9dwIB1841ndd0cR0yUtssJydgtfxQwC1JXoug0AIUns7Xb7NK0TKOPO4PRft7sqWzaCF3DsB809mTw+uxBXeoKAoQPNtYMv/YE6IgSM/o6Ln1ybrjTuRzj6r1e9RopDab1HYdAdNRr59eWroeq6EZF3WoKVot0rBpSpbEVQoXa3i2uDqDru+wTQxAkeDidznFNtvVGtUP0dxO8u7FtOZcnn5PNpOjjPBqsusU5o3V9bVYyaAq+xw4VgRoVOmk74gZ9+iOu0WZeUyIhCK7I21+qepbN23duCP5+ZUE6nXXp8Gqt+9Gcfx6Lgo02g1VCpVHL6OgleIGfx+h9degruu6vdU9lfibbnqbcjMduo7F10I12j7da/DMBcemqiosy1VV1KzabmCKFBOnLXlOmICIiBhs3FtTLyBg3cTudhU9wxxjIlIO/Yu+0DXlr2dnLUzXcIxVqoprqRq1SmtFRyGdAFAAZgSCR98zNS1ZmRU9gvqe6nMVmpybKwFxcpalBVdAdeuZvs7PLNB0cy+txMe0AjfRW2jObCNVHIuebH7YHDwT65xD2mN+jL8gcE+ucQ9pjfoy/AREQEREBERAREQEREBERA+Tccq/mL/bW/mM+pYP9Kv2aflE+ccZq/j3+2s/MZ9Iwv6dfs0/KJo6t9sHuiImcIiICIiAiIgIiICIiAiIgQreg3DmYvZiUlmZmYleZZm3MfxJ1ljFxUqRa8ZQiIoVFUaBVHIACe2IEDgn1ziHtMb9GX5A4J9c4h7TG/Rl+AiIgIiQelN+Sop7hF/Umxu6mxUV8hF2HZsVu0bu3QE9kC9EymH0kfbRXw4nNstsyU3ZJ7lek1AEpcoTUEagfR17Dz7Z+Y/HLc6yirGd8RWxbci/Ztewul/UdWjsNNoYMSdNT4vZrA1kSL0e4hY3dFXELA70ZbY4t0Cm5TVXahYDlv0tCnTt26+WWQ410BGoAJHlAOuh0/A/8QP2J4hxqQCNRpqNeY17NRPKAiIgfP+KVfxrfav8AmM3eL9BP9C/2EyfEMQmyw+d3/uZrcceIv+lf7S3O8yD2RESoIiICIiAiIgIiICIiAiIgIiIEDgn1ziHtMf8ARl7WYx8LItzMwYDooW2otvJGpNC6aaA/5Z0d4M/01PvP+2V3Oy8elox6OOU59cjV6xrMp3gz/TU+8/7Y7wZ/pqfef9sjZe2p0Y+SNXrOHifClv2lrbqmQkq1FprPPtDAcmHLygyF3gz/AE1PvP8AtjvBn+mp95/2xsvbTRj5Ir4fR3HqNbVBt9bXOHZyzO9oAsawn6ROg+7Sep+iuPtrWk21NUbTVbVYVtUWOXsXd5VJ56HUch5pN7wZ/pqfef8AbHeDP9NT7z/tjZe2p0Y+SPZxfo8q0Lj4GOLkeyw32MyPeu8a2WK9p52N2bteXb5AJ45/WILmIt+t12WhCwe7HOPtRa7FB02uBqNR9Bv83Px7wZ/pqfef9sd4c/01PvP+2Nl7aaMfJHbwVLespbIDhxgIuQza+NYWBUE/4mGj/du+2XtZlO8Gf6an3n/bHeDP9NT7z/tjZe2mjHyRq9Y1mU7wZ/pqfef9sd4M/wBNT7z/ALY2XtqNGPkjsyqvHf8A1N/eXavoj/SP7TLd4M/01PvP+2afErZURbiCwRQxHYWA56T3jncvzOFfU6cwn2yl/j2xET0qIiICIiAiIgIiICIiAiIgIiIEDgn1ziHtMb9GX5la898bLzGsxsqxbHpNbU1b1IWrQ8/vnZ4WepZ/w/zgXokHws9Sz/h/nHhZ6ln/AA/zgXokHws9Sz/h/nHhZ6ln/D/OBeiQfCz1LP8Ah/nHhZ6ln/D/ADgXokHws9Sz/h/nHhZ6ln/D/OBeiQfCz1LP+H+ceFnqWf8AD/OBeiQfCz1LP+H+ceFnqWf8P84F6JB8LPUs/wCH+ceFnqWf8P8AOBeiQfCz1LP+H+ceFnqWf8P84F6JB8LPUs/4f5x4WepZ/wAP84F6JB8LPUs/4f5x4WepZ/w/zgXokHws9Sz/AIf5x4WepZ/w/wA4F6JB8LPUs/4f5x4WepZ/w/zgXokHws9Sz/h/nHhZ6ln/AA/zgXokHws9Sz/h/nPJOlOpA7jzhqQNTRyGp01PPsgXIiICIiAiIgIiICIgwETB8NtyrMqw4ZyyycWtS13f+TGIraMm0nm2nIaDUHTyaztwekebbVjMVxUbLYLRysdagK7LXewajcSqclBHM/S0EDXxMpjdJMm5kx8YUJkB8tb7HV3p0x7FrPVoGDEsXU828Xn2zw4Z0my8g44pTHXfgV5d7NvO3Wwqy1qO3UA9pGn2wNdEx3DelmbcvW04hsrsxbrqFFbV7HC7qka5mK2bxy1CrofOOcJ0oyjUTUEssW+tL9uJeHxK2rZt1mIW3v4wCgq2nja+TSBsYkZePBcA5jFLtuM9xNWqpYVBJChvGXmNNDzHPzTP9IONZq03UXPStxx6LktoV1C12XrS6c23Bhu5MCNefIEQNzEzPSRbMXhdopdhYlKjfWz7tS6g7Gdiw11OmrHt7ZLw+P2ULmNUMhlS/Ex6MfLYvfVfawQuwBLdUesQga89raaawN1EyJ6SZYr23IK7zkCugtiWE5SdUbGNeMH3KV0IOr6eLrrz0jh3SfKyhTXiJTTe1WTZebldkXqck4+1a1IbVmBPNvFHnga6JiMjimYi8SfLsrauq6pUrQWIyE1Y7aLaG1C+M3k1JJ7BylB+kl+9rFWnuZeIJglCG68s1i1dYH12gB3Hi7eYGuuvKBp4mU4T0jyrHx2ylx+pvycvGVUD9YjVdeVcsToQRQRppy1B18k1cBERAREQEREBERAREQEREBERAREQPRi4VdW/uZQu+x7X0/xWMdWY/aZzWcCx2pTHaodUm01qCVNZX6JRwdykecHymIgYr/yXfXg4+ImFj47L1zootUts3LqzKwIO4kknUndrz1mw4FwWmiqjudfGTEqoVz9Lqh4wU6cu069kRA8V6K4YLlaQA62Ky736sB/p7K9dqa/YBPwdFcTbtFbf1BYX66zrS4XaCbt2/wCjy7Z+xA76MCpKhTTWoqCbBXp4u3TQgjy6/wDes4cfoxiIjpXSNr9WHDMzkhDuRdzEkKp7AOQn7EDuzcOu5Gry1Do2m5T2HQgj/sTnzeCY9zM2XUjs1PUuSPp17twVvPo3Mebnp2z9iBynoniFNjVMQLOtDG2w2B9pXUW7t48UkdvYdJ+v0VwzWlQpCpWbDUEZq2TrGLWAOpDaMTqRroYiB52dGsVi7NSPHrWuwBmCuq7du5AdpICga6a8tJ5t0fxjd3Q1Q63cH11O02Bdoc167S4Xlu01+2IgeynhFCCsVVqBVbZbVpr4ljhw7D7T1j+8Z2xEBERAREQERED/2Q=="/>
          <p:cNvSpPr>
            <a:spLocks noChangeAspect="1" noChangeArrowheads="1"/>
          </p:cNvSpPr>
          <p:nvPr/>
        </p:nvSpPr>
        <p:spPr bwMode="auto">
          <a:xfrm>
            <a:off x="2279576" y="3933056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https://www.cdli.ca/courses/chem3202/unit03_org02_ilo01/u3s2l1_fig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47" y="-1"/>
            <a:ext cx="4981554" cy="34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9149" y="-110991"/>
            <a:ext cx="28886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Endothermic </a:t>
            </a:r>
            <a:r>
              <a:rPr lang="en-CA" sz="3000" b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Rxn</a:t>
            </a:r>
            <a:endParaRPr lang="en-CA" sz="30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39214" y="1446919"/>
            <a:ext cx="7252719" cy="2044824"/>
          </a:xfrm>
        </p:spPr>
        <p:txBody>
          <a:bodyPr>
            <a:noAutofit/>
          </a:bodyPr>
          <a:lstStyle/>
          <a:p>
            <a:r>
              <a:rPr lang="en-CA" sz="3000" cap="none" dirty="0" smtClean="0">
                <a:sym typeface="Wingdings" panose="05000000000000000000" pitchFamily="2" charset="2"/>
              </a:rPr>
              <a:t>The bonds in Sn</a:t>
            </a:r>
            <a:r>
              <a:rPr lang="en-CA" sz="3000" cap="none" dirty="0" smtClean="0"/>
              <a:t>O</a:t>
            </a:r>
            <a:r>
              <a:rPr lang="en-CA" sz="3000" cap="none" baseline="-25000" dirty="0" smtClean="0"/>
              <a:t>2</a:t>
            </a:r>
            <a:r>
              <a:rPr lang="en-CA" sz="3000" cap="none" dirty="0" smtClean="0"/>
              <a:t> contain </a:t>
            </a:r>
            <a:r>
              <a:rPr lang="en-CA" sz="3000" u="sng" cap="none" dirty="0" smtClean="0"/>
              <a:t>less</a:t>
            </a:r>
            <a:r>
              <a:rPr lang="en-CA" sz="3000" cap="none" dirty="0" smtClean="0"/>
              <a:t> energy than the bonds in Sn + O</a:t>
            </a:r>
            <a:r>
              <a:rPr lang="en-CA" sz="3000" cap="none" baseline="-25000" dirty="0" smtClean="0"/>
              <a:t>2</a:t>
            </a:r>
            <a:r>
              <a:rPr lang="en-CA" sz="3000" cap="none" dirty="0" smtClean="0"/>
              <a:t>.</a:t>
            </a:r>
          </a:p>
          <a:p>
            <a:r>
              <a:rPr lang="en-CA" sz="3000" cap="none" dirty="0" smtClean="0"/>
              <a:t>Energy is absorbed (endothermic</a:t>
            </a:r>
            <a:r>
              <a:rPr lang="en-CA" sz="3000" cap="none" dirty="0" smtClean="0"/>
              <a:t>)(</a:t>
            </a:r>
            <a:r>
              <a:rPr lang="en-CA" sz="3000" cap="none" dirty="0">
                <a:sym typeface="Wingdings" panose="05000000000000000000" pitchFamily="2" charset="2"/>
              </a:rPr>
              <a:t>∆</a:t>
            </a:r>
            <a:r>
              <a:rPr lang="en-CA" sz="3000" cap="none" dirty="0" smtClean="0">
                <a:sym typeface="Wingdings" panose="05000000000000000000" pitchFamily="2" charset="2"/>
              </a:rPr>
              <a:t>H is </a:t>
            </a:r>
            <a:r>
              <a:rPr lang="en-CA" sz="3000" cap="none" dirty="0" err="1" smtClean="0">
                <a:sym typeface="Wingdings" panose="05000000000000000000" pitchFamily="2" charset="2"/>
              </a:rPr>
              <a:t>pos</a:t>
            </a:r>
            <a:r>
              <a:rPr lang="en-CA" sz="3000" cap="none" dirty="0" smtClean="0">
                <a:sym typeface="Wingdings" panose="05000000000000000000" pitchFamily="2" charset="2"/>
              </a:rPr>
              <a:t>)</a:t>
            </a:r>
            <a:endParaRPr lang="en-CA" sz="3000" cap="non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239228" y="3602732"/>
            <a:ext cx="9277741" cy="2044824"/>
          </a:xfrm>
        </p:spPr>
        <p:txBody>
          <a:bodyPr>
            <a:noAutofit/>
          </a:bodyPr>
          <a:lstStyle/>
          <a:p>
            <a:r>
              <a:rPr lang="en-CA" sz="3000" cap="none" dirty="0" smtClean="0"/>
              <a:t>Written as: </a:t>
            </a:r>
          </a:p>
          <a:p>
            <a:pPr lvl="1"/>
            <a:r>
              <a:rPr lang="en-CA" sz="3000" cap="none" dirty="0" smtClean="0"/>
              <a:t>SnO</a:t>
            </a:r>
            <a:r>
              <a:rPr lang="en-CA" sz="3000" cap="none" baseline="-25000" dirty="0" smtClean="0"/>
              <a:t>2 </a:t>
            </a:r>
            <a:r>
              <a:rPr lang="en-CA" sz="3000" cap="none" baseline="-25000" dirty="0"/>
              <a:t>(g)</a:t>
            </a:r>
            <a:r>
              <a:rPr lang="en-CA" sz="3000" cap="none" dirty="0"/>
              <a:t> </a:t>
            </a:r>
            <a:r>
              <a:rPr lang="en-CA" sz="3000" cap="none" dirty="0" smtClean="0"/>
              <a:t>+ 580.7 kJ/</a:t>
            </a:r>
            <a:r>
              <a:rPr lang="en-CA" sz="3000" cap="none" dirty="0" err="1" smtClean="0"/>
              <a:t>mol</a:t>
            </a:r>
            <a:r>
              <a:rPr lang="en-CA" sz="3000" cap="none" dirty="0" smtClean="0"/>
              <a:t> </a:t>
            </a:r>
            <a:r>
              <a:rPr lang="en-CA" sz="3000" cap="none" dirty="0" smtClean="0">
                <a:sym typeface="Wingdings" panose="05000000000000000000" pitchFamily="2" charset="2"/>
              </a:rPr>
              <a:t>Sn</a:t>
            </a:r>
            <a:r>
              <a:rPr lang="en-CA" sz="3000" cap="none" baseline="-25000" dirty="0" smtClean="0">
                <a:sym typeface="Wingdings" panose="05000000000000000000" pitchFamily="2" charset="2"/>
              </a:rPr>
              <a:t>(s)</a:t>
            </a:r>
            <a:r>
              <a:rPr lang="en-CA" sz="3000" cap="none" dirty="0" smtClean="0">
                <a:sym typeface="Wingdings" panose="05000000000000000000" pitchFamily="2" charset="2"/>
              </a:rPr>
              <a:t> + O</a:t>
            </a:r>
            <a:r>
              <a:rPr lang="en-CA" sz="3000" cap="none" baseline="-25000" dirty="0" smtClean="0">
                <a:sym typeface="Wingdings" panose="05000000000000000000" pitchFamily="2" charset="2"/>
              </a:rPr>
              <a:t>2 </a:t>
            </a:r>
            <a:r>
              <a:rPr lang="en-CA" sz="3000" cap="none" baseline="-25000" dirty="0">
                <a:sym typeface="Wingdings" panose="05000000000000000000" pitchFamily="2" charset="2"/>
              </a:rPr>
              <a:t>(g</a:t>
            </a:r>
            <a:r>
              <a:rPr lang="en-CA" sz="3000" cap="none" baseline="-25000" dirty="0" smtClean="0">
                <a:sym typeface="Wingdings" panose="05000000000000000000" pitchFamily="2" charset="2"/>
              </a:rPr>
              <a:t>) </a:t>
            </a:r>
            <a:r>
              <a:rPr lang="en-CA" sz="3000" cap="none" dirty="0" smtClean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CA" sz="1500" cap="none" dirty="0" smtClean="0">
                <a:sym typeface="Wingdings" panose="05000000000000000000" pitchFamily="2" charset="2"/>
              </a:rPr>
              <a:t>or</a:t>
            </a:r>
          </a:p>
          <a:p>
            <a:pPr lvl="1"/>
            <a:r>
              <a:rPr lang="en-CA" sz="3000" cap="none" dirty="0"/>
              <a:t>SnO</a:t>
            </a:r>
            <a:r>
              <a:rPr lang="en-CA" sz="3000" cap="none" baseline="-25000" dirty="0"/>
              <a:t>2 (g)</a:t>
            </a:r>
            <a:r>
              <a:rPr lang="en-CA" sz="3000" cap="none" dirty="0"/>
              <a:t> </a:t>
            </a:r>
            <a:r>
              <a:rPr lang="en-CA" sz="3000" cap="none" dirty="0" smtClean="0"/>
              <a:t> </a:t>
            </a:r>
            <a:r>
              <a:rPr lang="en-CA" sz="3000" cap="none" dirty="0" smtClean="0">
                <a:sym typeface="Wingdings" panose="05000000000000000000" pitchFamily="2" charset="2"/>
              </a:rPr>
              <a:t></a:t>
            </a:r>
            <a:r>
              <a:rPr lang="en-CA" sz="3000" cap="none" dirty="0">
                <a:sym typeface="Wingdings" panose="05000000000000000000" pitchFamily="2" charset="2"/>
              </a:rPr>
              <a:t>Sn</a:t>
            </a:r>
            <a:r>
              <a:rPr lang="en-CA" sz="3000" cap="none" baseline="-25000" dirty="0">
                <a:sym typeface="Wingdings" panose="05000000000000000000" pitchFamily="2" charset="2"/>
              </a:rPr>
              <a:t>(s)</a:t>
            </a:r>
            <a:r>
              <a:rPr lang="en-CA" sz="3000" cap="none" dirty="0">
                <a:sym typeface="Wingdings" panose="05000000000000000000" pitchFamily="2" charset="2"/>
              </a:rPr>
              <a:t> + O</a:t>
            </a:r>
            <a:r>
              <a:rPr lang="en-CA" sz="3000" cap="none" baseline="-25000" dirty="0">
                <a:sym typeface="Wingdings" panose="05000000000000000000" pitchFamily="2" charset="2"/>
              </a:rPr>
              <a:t>2 (g) </a:t>
            </a:r>
            <a:r>
              <a:rPr lang="en-CA" sz="3000" cap="none" dirty="0">
                <a:sym typeface="Wingdings" panose="05000000000000000000" pitchFamily="2" charset="2"/>
              </a:rPr>
              <a:t> </a:t>
            </a:r>
            <a:r>
              <a:rPr lang="en-CA" sz="3000" cap="none" dirty="0" smtClean="0">
                <a:sym typeface="Wingdings" panose="05000000000000000000" pitchFamily="2" charset="2"/>
              </a:rPr>
              <a:t>		∆H= </a:t>
            </a:r>
            <a:r>
              <a:rPr lang="en-CA" sz="3000" cap="none" dirty="0"/>
              <a:t>580.7 kJ/</a:t>
            </a:r>
            <a:r>
              <a:rPr lang="en-CA" sz="3000" cap="none" dirty="0" err="1"/>
              <a:t>mol</a:t>
            </a:r>
            <a:r>
              <a:rPr lang="en-CA" sz="3000" cap="none" dirty="0"/>
              <a:t> </a:t>
            </a:r>
            <a:endParaRPr lang="en-CA" sz="3000" cap="none" dirty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148" y="226451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</a:t>
            </a:r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write/sketch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969" y="140846"/>
            <a:ext cx="9135527" cy="829283"/>
          </a:xfrm>
        </p:spPr>
        <p:txBody>
          <a:bodyPr/>
          <a:lstStyle/>
          <a:p>
            <a:pPr algn="l" eaLnBrk="1" hangingPunct="1"/>
            <a:r>
              <a:rPr lang="en-US" altLang="en-US" b="1" u="sng" dirty="0" smtClean="0">
                <a:latin typeface="Verdana" panose="020B0604030504040204" pitchFamily="34" charset="0"/>
              </a:rPr>
              <a:t>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593" y="970129"/>
            <a:ext cx="10048407" cy="5430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000" cap="none" dirty="0" smtClean="0"/>
              <a:t>Determine the sign of ∆H; state exothermic or endothermic &amp; draw energy diagram for each of the following:</a:t>
            </a:r>
          </a:p>
          <a:p>
            <a:pPr marL="533400" indent="-5334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000" cap="none" dirty="0" smtClean="0"/>
              <a:t>H</a:t>
            </a:r>
            <a:r>
              <a:rPr lang="en-US" altLang="en-US" sz="3000" cap="none" baseline="-25000" dirty="0" smtClean="0"/>
              <a:t>2(g) </a:t>
            </a:r>
            <a:r>
              <a:rPr lang="en-US" altLang="en-US" sz="3000" cap="none" dirty="0" smtClean="0"/>
              <a:t>+	½ O</a:t>
            </a:r>
            <a:r>
              <a:rPr lang="en-US" altLang="en-US" sz="3000" cap="none" baseline="-25000" dirty="0" smtClean="0"/>
              <a:t>2(g)</a:t>
            </a:r>
            <a:r>
              <a:rPr lang="en-US" altLang="en-US" sz="3000" cap="none" dirty="0" smtClean="0"/>
              <a:t> </a:t>
            </a:r>
            <a:r>
              <a:rPr lang="en-US" altLang="en-US" sz="3000" cap="none" dirty="0" smtClean="0">
                <a:sym typeface="Wingdings" panose="05000000000000000000" pitchFamily="2" charset="2"/>
              </a:rPr>
              <a:t></a:t>
            </a:r>
            <a:r>
              <a:rPr lang="en-US" altLang="en-US" sz="3000" cap="none" dirty="0" smtClean="0"/>
              <a:t>	 H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0</a:t>
            </a:r>
            <a:r>
              <a:rPr lang="en-US" altLang="en-US" sz="3000" cap="none" baseline="-25000" dirty="0" smtClean="0"/>
              <a:t>(g)</a:t>
            </a:r>
            <a:r>
              <a:rPr lang="en-US" altLang="en-US" sz="3000" cap="none" dirty="0" smtClean="0"/>
              <a:t> + 285.8kJ/</a:t>
            </a:r>
            <a:r>
              <a:rPr lang="en-US" altLang="en-US" sz="3000" cap="none" dirty="0" err="1" smtClean="0"/>
              <a:t>mol</a:t>
            </a:r>
            <a:endParaRPr lang="en-US" altLang="en-US" sz="3000" cap="none" dirty="0" smtClean="0"/>
          </a:p>
          <a:p>
            <a:pPr marL="533400" indent="-5334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000" cap="none" dirty="0" smtClean="0"/>
              <a:t>40.7kJ/</a:t>
            </a:r>
            <a:r>
              <a:rPr lang="en-US" altLang="en-US" sz="3000" cap="none" dirty="0" err="1" smtClean="0"/>
              <a:t>mol</a:t>
            </a:r>
            <a:r>
              <a:rPr lang="en-US" altLang="en-US" sz="3000" cap="none" dirty="0" smtClean="0"/>
              <a:t> + H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0</a:t>
            </a:r>
            <a:r>
              <a:rPr lang="en-US" altLang="en-US" sz="3000" cap="none" baseline="-25000" dirty="0" smtClean="0"/>
              <a:t>(l)</a:t>
            </a:r>
            <a:r>
              <a:rPr lang="en-US" altLang="en-US" sz="3000" cap="none" dirty="0" smtClean="0"/>
              <a:t>  </a:t>
            </a:r>
            <a:r>
              <a:rPr lang="en-US" altLang="en-US" sz="3000" cap="none" dirty="0" smtClean="0">
                <a:sym typeface="Wingdings" panose="05000000000000000000" pitchFamily="2" charset="2"/>
              </a:rPr>
              <a:t></a:t>
            </a:r>
            <a:r>
              <a:rPr lang="en-US" altLang="en-US" sz="3000" cap="none" dirty="0" smtClean="0"/>
              <a:t>	H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0</a:t>
            </a:r>
            <a:r>
              <a:rPr lang="en-US" altLang="en-US" sz="3000" cap="none" baseline="-25000" dirty="0" smtClean="0"/>
              <a:t>(g)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3000" cap="none" dirty="0" smtClean="0"/>
              <a:t>When nitroglycerine decomposes, it causes a violent explosion, releasing  5.72 x 10</a:t>
            </a:r>
            <a:r>
              <a:rPr lang="en-US" altLang="en-US" sz="3000" cap="none" baseline="30000" dirty="0" smtClean="0"/>
              <a:t>3</a:t>
            </a:r>
            <a:r>
              <a:rPr lang="en-US" altLang="en-US" sz="3000" cap="none" dirty="0" smtClean="0"/>
              <a:t>kJ of heat for each mole.</a:t>
            </a:r>
          </a:p>
          <a:p>
            <a:pPr marL="914400" lvl="1" indent="-457200" algn="ctr">
              <a:buNone/>
            </a:pPr>
            <a:r>
              <a:rPr lang="en-US" altLang="en-US" sz="3000" cap="none" dirty="0" smtClean="0"/>
              <a:t>C</a:t>
            </a:r>
            <a:r>
              <a:rPr lang="en-US" altLang="en-US" sz="3000" cap="none" baseline="-25000" dirty="0" smtClean="0"/>
              <a:t>3</a:t>
            </a:r>
            <a:r>
              <a:rPr lang="en-US" altLang="en-US" sz="3000" cap="none" dirty="0" smtClean="0"/>
              <a:t>H</a:t>
            </a:r>
            <a:r>
              <a:rPr lang="en-US" altLang="en-US" sz="3000" cap="none" baseline="-25000" dirty="0" smtClean="0"/>
              <a:t>5</a:t>
            </a:r>
            <a:r>
              <a:rPr lang="en-US" altLang="en-US" sz="3000" cap="none" dirty="0" smtClean="0"/>
              <a:t>(NO</a:t>
            </a:r>
            <a:r>
              <a:rPr lang="en-US" altLang="en-US" sz="3000" cap="none" baseline="-25000" dirty="0" smtClean="0"/>
              <a:t>3</a:t>
            </a:r>
            <a:r>
              <a:rPr lang="en-US" altLang="en-US" sz="3000" cap="none" dirty="0" smtClean="0"/>
              <a:t>)</a:t>
            </a:r>
            <a:r>
              <a:rPr lang="en-US" altLang="en-US" sz="3000" cap="none" baseline="-25000" dirty="0" smtClean="0"/>
              <a:t>3  </a:t>
            </a:r>
            <a:r>
              <a:rPr lang="en-US" altLang="en-US" sz="3000" cap="none" dirty="0" smtClean="0">
                <a:sym typeface="Wingdings" panose="05000000000000000000" pitchFamily="2" charset="2"/>
              </a:rPr>
              <a:t> </a:t>
            </a:r>
            <a:r>
              <a:rPr lang="en-US" altLang="en-US" sz="3000" cap="none" dirty="0" smtClean="0"/>
              <a:t>3CO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 + 5/2 H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O + ¼O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 + 3/2N</a:t>
            </a:r>
            <a:r>
              <a:rPr lang="en-US" altLang="en-US" sz="3000" cap="none" baseline="-25000" dirty="0" smtClean="0"/>
              <a:t>2</a:t>
            </a:r>
            <a:r>
              <a:rPr lang="en-US" altLang="en-US" sz="3000" cap="none" dirty="0" smtClean="0"/>
              <a:t>	</a:t>
            </a: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7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1748" y="153475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 &amp; </a:t>
            </a:r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do this exercise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4953000" y="4733925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11273" idx="0"/>
          </p:cNvCxnSpPr>
          <p:nvPr/>
        </p:nvCxnSpPr>
        <p:spPr>
          <a:xfrm>
            <a:off x="3200400" y="3200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33450" y="7239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000" b="1" dirty="0" smtClean="0"/>
              <a:t>1.	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∆H = -285.8 kJ </a:t>
            </a:r>
            <a:r>
              <a:rPr lang="en-US" altLang="en-US" sz="3000" b="1" dirty="0" smtClean="0">
                <a:sym typeface="Wingdings" panose="05000000000000000000" pitchFamily="2" charset="2"/>
              </a:rPr>
              <a:t></a:t>
            </a:r>
            <a:r>
              <a:rPr lang="en-US" altLang="en-US" sz="3000" b="1" dirty="0" smtClean="0"/>
              <a:t> is negative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Reaction is exothermic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90800" y="27432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 </a:t>
            </a:r>
            <a:r>
              <a:rPr lang="en-US" altLang="en-US" sz="2400"/>
              <a:t>H</a:t>
            </a:r>
            <a:r>
              <a:rPr lang="en-US" altLang="en-US" sz="2400" baseline="-25000"/>
              <a:t>2(g) </a:t>
            </a:r>
            <a:r>
              <a:rPr lang="en-US" altLang="en-US" sz="2400"/>
              <a:t>+	½ O</a:t>
            </a:r>
            <a:r>
              <a:rPr lang="en-US" altLang="en-US" sz="2400" baseline="-25000"/>
              <a:t>2(g)</a:t>
            </a:r>
            <a:r>
              <a:rPr lang="en-US" altLang="en-US"/>
              <a:t> 	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048000" y="2590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3048000" y="51816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752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∆H (kJ)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133726" y="533400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Reaction path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endParaRPr lang="en-US" altLang="en-US" sz="2400" dirty="0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791075" y="4191001"/>
            <a:ext cx="2628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0</a:t>
            </a:r>
            <a:r>
              <a:rPr lang="en-US" altLang="en-US" sz="2400" baseline="-25000" dirty="0"/>
              <a:t>(g)</a:t>
            </a:r>
            <a:r>
              <a:rPr lang="en-US" altLang="en-US" sz="2400" dirty="0"/>
              <a:t> 	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4953000" y="3200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6324600" y="34290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∆H = -285.8 kJ</a:t>
            </a:r>
            <a:r>
              <a:rPr lang="en-US" altLang="en-US"/>
              <a:t>		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2720181" y="700088"/>
            <a:ext cx="8637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/>
              <a:t>H</a:t>
            </a:r>
            <a:r>
              <a:rPr lang="en-US" altLang="en-US" sz="3200" b="1" baseline="-25000" dirty="0"/>
              <a:t>2</a:t>
            </a:r>
            <a:r>
              <a:rPr lang="en-US" altLang="en-US" sz="3200" b="1" dirty="0"/>
              <a:t>(g) +	½ O</a:t>
            </a:r>
            <a:r>
              <a:rPr lang="en-US" altLang="en-US" sz="3200" b="1" baseline="-25000" dirty="0"/>
              <a:t>2</a:t>
            </a:r>
            <a:r>
              <a:rPr lang="en-US" altLang="en-US" sz="3200" b="1" dirty="0"/>
              <a:t>(g) </a:t>
            </a:r>
            <a:r>
              <a:rPr lang="en-US" altLang="en-US" sz="3200" b="1" dirty="0">
                <a:sym typeface="Wingdings" panose="05000000000000000000" pitchFamily="2" charset="2"/>
              </a:rPr>
              <a:t></a:t>
            </a:r>
            <a:r>
              <a:rPr lang="en-US" altLang="en-US" sz="3200" b="1" dirty="0"/>
              <a:t> H</a:t>
            </a:r>
            <a:r>
              <a:rPr lang="en-US" altLang="en-US" sz="3200" b="1" baseline="-25000" dirty="0"/>
              <a:t>2</a:t>
            </a:r>
            <a:r>
              <a:rPr lang="en-US" altLang="en-US" sz="3200" b="1" dirty="0"/>
              <a:t>0(g) + 285.8kJ</a:t>
            </a:r>
          </a:p>
        </p:txBody>
      </p:sp>
      <p:pic>
        <p:nvPicPr>
          <p:cNvPr id="3074" name="Picture 2" descr="Image result for chemis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8862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963" y="2590799"/>
            <a:ext cx="86868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3000" b="1" dirty="0" smtClean="0"/>
              <a:t>Graph</a:t>
            </a:r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20881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 autoUpdateAnimBg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2297" idx="0"/>
          </p:cNvCxnSpPr>
          <p:nvPr/>
        </p:nvCxnSpPr>
        <p:spPr>
          <a:xfrm flipH="1">
            <a:off x="3086100" y="4724400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00600" y="3048000"/>
            <a:ext cx="1714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51874" y="8001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000" b="1" dirty="0" smtClean="0"/>
              <a:t>2.	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∆H is positive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Reaction is endothermic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4648200"/>
            <a:ext cx="198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0</a:t>
            </a:r>
            <a:r>
              <a:rPr lang="en-US" altLang="en-US" sz="2400" baseline="-25000" dirty="0"/>
              <a:t>(l)</a:t>
            </a:r>
            <a:r>
              <a:rPr lang="en-US" altLang="en-US" dirty="0"/>
              <a:t> 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0" y="2590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048000" y="51816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52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∆H (kJ)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24200" y="53721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Reaction path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endParaRPr lang="en-US" altLang="en-US" sz="2400" dirty="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72000" y="3086100"/>
            <a:ext cx="2628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 H</a:t>
            </a:r>
            <a:r>
              <a:rPr lang="en-US" altLang="en-US" sz="2400" baseline="-25000"/>
              <a:t>2</a:t>
            </a:r>
            <a:r>
              <a:rPr lang="en-US" altLang="en-US" sz="2400"/>
              <a:t>0</a:t>
            </a:r>
            <a:r>
              <a:rPr lang="en-US" altLang="en-US" sz="2400" baseline="-25000"/>
              <a:t>(g)</a:t>
            </a:r>
            <a:r>
              <a:rPr lang="en-US" altLang="en-US" sz="2400"/>
              <a:t> 	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4795173" y="3047999"/>
            <a:ext cx="5427" cy="1676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715000" y="39624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∆H = 40.7 kJ</a:t>
            </a:r>
            <a:r>
              <a:rPr lang="en-US" altLang="en-US"/>
              <a:t>		</a:t>
            </a:r>
          </a:p>
        </p:txBody>
      </p:sp>
      <p:pic>
        <p:nvPicPr>
          <p:cNvPr id="12299" name="Picture 11" descr="MMAG00317_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83" y="-71660"/>
            <a:ext cx="1662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743200" y="762001"/>
            <a:ext cx="5246949" cy="6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40.7kJ	 +	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0(l)  </a:t>
            </a:r>
            <a:r>
              <a:rPr lang="en-US" altLang="en-US" b="1" dirty="0">
                <a:sym typeface="Wingdings" panose="05000000000000000000" pitchFamily="2" charset="2"/>
              </a:rPr>
              <a:t></a:t>
            </a:r>
            <a:r>
              <a:rPr lang="en-US" altLang="en-US" b="1" dirty="0"/>
              <a:t>	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0(g)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2114" y="2619791"/>
            <a:ext cx="86868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3000" b="1" dirty="0" smtClean="0"/>
              <a:t>Graph</a:t>
            </a:r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  <a:p>
            <a:endParaRPr lang="en-CA" sz="3000" b="1" dirty="0" smtClean="0"/>
          </a:p>
          <a:p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807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4419601" y="4491038"/>
            <a:ext cx="29956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13321" idx="0"/>
          </p:cNvCxnSpPr>
          <p:nvPr/>
        </p:nvCxnSpPr>
        <p:spPr>
          <a:xfrm flipV="1">
            <a:off x="3200400" y="3276600"/>
            <a:ext cx="12192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0872" y="209550"/>
            <a:ext cx="9091684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000" b="1" dirty="0" smtClean="0"/>
              <a:t>3.	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∆H is negative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Reaction is exothermic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2743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5</a:t>
            </a:r>
            <a:r>
              <a:rPr lang="en-US" altLang="en-US" sz="2400"/>
              <a:t>(NO</a:t>
            </a:r>
            <a:r>
              <a:rPr lang="en-US" altLang="en-US" sz="2400" baseline="-25000"/>
              <a:t>3</a:t>
            </a:r>
            <a:r>
              <a:rPr lang="en-US" altLang="en-US" sz="2400"/>
              <a:t>)</a:t>
            </a:r>
            <a:r>
              <a:rPr lang="en-US" altLang="en-US" sz="2400" baseline="-25000"/>
              <a:t>3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0" y="2590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048000" y="51816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52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∆H (kJ)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548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Reaction path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657600" y="4495800"/>
            <a:ext cx="588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 3CO</a:t>
            </a:r>
            <a:r>
              <a:rPr lang="en-US" altLang="en-US" sz="2400" baseline="-25000"/>
              <a:t>2</a:t>
            </a:r>
            <a:r>
              <a:rPr lang="en-US" altLang="en-US" sz="2400"/>
              <a:t> + 5/2 H</a:t>
            </a:r>
            <a:r>
              <a:rPr lang="en-US" altLang="en-US" sz="2400" baseline="-25000"/>
              <a:t>2</a:t>
            </a:r>
            <a:r>
              <a:rPr lang="en-US" altLang="en-US" sz="2400"/>
              <a:t>O + ¼O</a:t>
            </a:r>
            <a:r>
              <a:rPr lang="en-US" altLang="en-US" sz="2400" baseline="-25000"/>
              <a:t>2</a:t>
            </a:r>
            <a:r>
              <a:rPr lang="en-US" altLang="en-US" sz="2400"/>
              <a:t> + 3/2N</a:t>
            </a:r>
            <a:r>
              <a:rPr lang="en-US" altLang="en-US" sz="2400" baseline="-25000"/>
              <a:t>2</a:t>
            </a:r>
            <a:r>
              <a:rPr lang="en-US" altLang="en-US" sz="2400"/>
              <a:t> 	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4196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675642" y="3505200"/>
            <a:ext cx="4434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/>
              <a:t>∆H = -5.72 x 10</a:t>
            </a:r>
            <a:r>
              <a:rPr lang="en-US" altLang="en-US" sz="2400" b="1" baseline="30000" dirty="0"/>
              <a:t>3 </a:t>
            </a:r>
            <a:r>
              <a:rPr lang="en-US" altLang="en-US" sz="2400" b="1" dirty="0" smtClean="0"/>
              <a:t>kJ/</a:t>
            </a:r>
            <a:r>
              <a:rPr lang="en-US" altLang="en-US" sz="2400" b="1" dirty="0" err="1" smtClean="0"/>
              <a:t>mol</a:t>
            </a:r>
            <a:r>
              <a:rPr lang="en-US" altLang="en-US" dirty="0"/>
              <a:t>	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1528549" y="303212"/>
            <a:ext cx="102540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/>
              <a:t>C</a:t>
            </a:r>
            <a:r>
              <a:rPr lang="en-US" altLang="en-US" sz="3000" b="1" baseline="-25000" dirty="0"/>
              <a:t>3</a:t>
            </a:r>
            <a:r>
              <a:rPr lang="en-US" altLang="en-US" sz="3000" b="1" dirty="0"/>
              <a:t>H</a:t>
            </a:r>
            <a:r>
              <a:rPr lang="en-US" altLang="en-US" sz="3000" b="1" baseline="-25000" dirty="0"/>
              <a:t>5</a:t>
            </a:r>
            <a:r>
              <a:rPr lang="en-US" altLang="en-US" sz="3000" b="1" dirty="0"/>
              <a:t>(NO</a:t>
            </a:r>
            <a:r>
              <a:rPr lang="en-US" altLang="en-US" sz="3000" b="1" baseline="-25000" dirty="0"/>
              <a:t>3</a:t>
            </a:r>
            <a:r>
              <a:rPr lang="en-US" altLang="en-US" sz="3000" b="1" dirty="0"/>
              <a:t>)</a:t>
            </a:r>
            <a:r>
              <a:rPr lang="en-US" altLang="en-US" sz="3000" b="1" baseline="-25000" dirty="0"/>
              <a:t>3</a:t>
            </a:r>
            <a:r>
              <a:rPr lang="en-US" altLang="en-US" sz="3000" b="1" dirty="0"/>
              <a:t>  </a:t>
            </a:r>
            <a:r>
              <a:rPr lang="en-US" altLang="en-US" sz="3000" b="1" dirty="0">
                <a:sym typeface="Wingdings" panose="05000000000000000000" pitchFamily="2" charset="2"/>
              </a:rPr>
              <a:t> </a:t>
            </a:r>
            <a:r>
              <a:rPr lang="en-US" altLang="en-US" sz="3000" b="1" dirty="0"/>
              <a:t>3CO</a:t>
            </a:r>
            <a:r>
              <a:rPr lang="en-US" altLang="en-US" sz="3000" b="1" baseline="-25000" dirty="0"/>
              <a:t>2</a:t>
            </a:r>
            <a:r>
              <a:rPr lang="en-US" altLang="en-US" sz="3000" b="1" dirty="0"/>
              <a:t> + 2.5 H</a:t>
            </a:r>
            <a:r>
              <a:rPr lang="en-US" altLang="en-US" sz="3000" b="1" baseline="-25000" dirty="0"/>
              <a:t>2</a:t>
            </a:r>
            <a:r>
              <a:rPr lang="en-US" altLang="en-US" sz="3000" b="1" dirty="0"/>
              <a:t>O + ¼O</a:t>
            </a:r>
            <a:r>
              <a:rPr lang="en-US" altLang="en-US" sz="3000" b="1" baseline="-25000" dirty="0"/>
              <a:t>2</a:t>
            </a:r>
            <a:r>
              <a:rPr lang="en-US" altLang="en-US" sz="3000" b="1" dirty="0"/>
              <a:t> + 1.5N</a:t>
            </a:r>
            <a:r>
              <a:rPr lang="en-US" altLang="en-US" sz="3000" b="1" baseline="-25000" dirty="0"/>
              <a:t>2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58019" y="2209800"/>
            <a:ext cx="8999561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pic>
        <p:nvPicPr>
          <p:cNvPr id="1026" name="Picture 2" descr="Image result for chemis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81" y="2190750"/>
            <a:ext cx="27330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663" y="0"/>
            <a:ext cx="2886076" cy="649446"/>
          </a:xfrm>
        </p:spPr>
        <p:txBody>
          <a:bodyPr>
            <a:normAutofit/>
          </a:bodyPr>
          <a:lstStyle/>
          <a:p>
            <a:pPr algn="l"/>
            <a:r>
              <a:rPr lang="en-CA" b="1" u="sng" dirty="0" smtClean="0"/>
              <a:t>enthalpy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902" y="477974"/>
            <a:ext cx="12042098" cy="61298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Is the total energy of a system.</a:t>
            </a:r>
            <a:endParaRPr lang="en-CA" sz="3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cap="none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600" cap="none" baseline="-25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CA" sz="2600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Kinetic energy.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∆H is the change in total energy of the system during a </a:t>
            </a:r>
            <a:r>
              <a:rPr lang="en-CA" sz="3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or phase change.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 E exchanged is in the form of heat!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96042" y="605948"/>
                <a:ext cx="2332433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42" y="605948"/>
                <a:ext cx="2332433" cy="530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43251" y="1094537"/>
            <a:ext cx="76536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6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Potential energy</a:t>
            </a:r>
          </a:p>
          <a:p>
            <a:pPr marL="993775" lvl="2" indent="-268288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 force b/w nucleons &amp; electrons</a:t>
            </a:r>
          </a:p>
          <a:p>
            <a:pPr marL="993775" lvl="2" indent="-268288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stored by </a:t>
            </a:r>
            <a:r>
              <a:rPr lang="en-CA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between atoms &amp; molecules.</a:t>
            </a:r>
            <a:endParaRPr lang="en-CA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001650" y="1513971"/>
            <a:ext cx="857250" cy="1585912"/>
          </a:xfrm>
          <a:prstGeom prst="rightBrace">
            <a:avLst>
              <a:gd name="adj1" fmla="val 19117"/>
              <a:gd name="adj2" fmla="val 63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772402" y="1860651"/>
            <a:ext cx="1911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due to motion</a:t>
            </a:r>
          </a:p>
          <a:p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55452" y="4646674"/>
                <a:ext cx="3801979" cy="17104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CA" sz="4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𝑸</m:t>
                          </m:r>
                        </m:num>
                        <m:den>
                          <m:r>
                            <a:rPr lang="en-CA" sz="4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𝒎𝒐𝒍</m:t>
                          </m:r>
                        </m:den>
                      </m:f>
                      <m:r>
                        <a:rPr lang="en-CA" sz="4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CA" sz="4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CA" sz="4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en-CA" sz="40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CA" sz="30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CA" sz="30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 T &amp; </a:t>
                </a:r>
                <a:r>
                  <a:rPr lang="en-CA" sz="30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en-CA" sz="3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452" y="4646674"/>
                <a:ext cx="3801979" cy="1710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9902" y="4621624"/>
            <a:ext cx="844526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Therefore we use the change in heat as a indicator of the change in enthalpy expressed per </a:t>
            </a:r>
            <a:r>
              <a:rPr lang="en-CA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C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9" grpId="0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3"/>
              </p:nvPr>
            </p:nvSpPr>
            <p:spPr>
              <a:xfrm>
                <a:off x="-1" y="1116988"/>
                <a:ext cx="12516787" cy="515607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800" b="1" cap="none" dirty="0" smtClean="0"/>
                  <a:t>Q = </a:t>
                </a:r>
                <a:r>
                  <a:rPr lang="en-US" altLang="en-US" sz="2800" b="1" cap="none" dirty="0" err="1" smtClean="0"/>
                  <a:t>mc∆T</a:t>
                </a:r>
                <a:r>
                  <a:rPr lang="en-US" altLang="en-US" sz="2800" b="1" cap="none" dirty="0" smtClean="0"/>
                  <a:t>  &amp;  </a:t>
                </a:r>
                <a14:m>
                  <m:oMath xmlns:m="http://schemas.openxmlformats.org/officeDocument/2006/math">
                    <m:r>
                      <a:rPr lang="en-US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CA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CA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en-US" sz="2800" b="1" cap="none" dirty="0" smtClean="0"/>
                  <a:t>   Q = energy expressed in Joules. 					                   ∆H = energy expressed in Joules/mol.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b="1" cap="none" dirty="0" smtClean="0">
                    <a:ea typeface="Cambria Math" panose="02040503050406030204" pitchFamily="18" charset="0"/>
                  </a:rPr>
                  <a:t>Using table with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CA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𝒓𝒙𝒏</m:t>
                        </m:r>
                      </m:sub>
                    </m:sSub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𝒑𝒓𝒐𝒅𝒖𝒄𝒕𝒔</m:t>
                        </m:r>
                      </m:e>
                    </m:d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𝒓𝒆𝒂𝒄𝒕𝒂𝒏𝒕𝒔</m:t>
                    </m:r>
                  </m:oMath>
                </a14:m>
                <a:r>
                  <a:rPr lang="en-CA" sz="2800" b="1" cap="none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b="1" cap="none" dirty="0" smtClean="0">
                    <a:ea typeface="Cambria Math" panose="02040503050406030204" pitchFamily="18" charset="0"/>
                  </a:rPr>
                  <a:t>Using bond </a:t>
                </a:r>
                <a:r>
                  <a:rPr lang="en-CA" sz="2800" b="1" cap="none" dirty="0" err="1" smtClean="0">
                    <a:ea typeface="Cambria Math" panose="02040503050406030204" pitchFamily="18" charset="0"/>
                  </a:rPr>
                  <a:t>energ</a:t>
                </a:r>
                <a:r>
                  <a:rPr lang="en-CA" sz="2800" b="1" cap="none" dirty="0" smtClean="0">
                    <a:ea typeface="Cambria Math" panose="02040503050406030204" pitchFamily="18" charset="0"/>
                  </a:rPr>
                  <a:t>ies </a:t>
                </a:r>
                <a14:m>
                  <m:oMath xmlns:m="http://schemas.openxmlformats.org/officeDocument/2006/math">
                    <m:r>
                      <a:rPr lang="en-CA" sz="25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𝒓𝒙𝒏</m:t>
                        </m:r>
                      </m:sub>
                    </m:sSub>
                    <m:r>
                      <a:rPr lang="en-CA" sz="25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𝒐𝒇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𝒃𝒓𝒐𝒌𝒆𝒏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5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𝒃𝒐𝒏𝒅𝒔</m:t>
                            </m:r>
                          </m:e>
                        </m:nary>
                      </m:e>
                    </m:d>
                    <m:r>
                      <a:rPr lang="en-CA" sz="25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𝒃𝒐𝒏𝒅𝒔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5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𝒇𝒐𝒓𝒎𝒆𝒅</m:t>
                        </m:r>
                      </m:e>
                    </m:nary>
                  </m:oMath>
                </a14:m>
                <a:r>
                  <a:rPr lang="en-CA" sz="2500" b="1" cap="none" dirty="0" smtClean="0"/>
                  <a:t>)</a:t>
                </a:r>
                <a:endParaRPr lang="en-CA" sz="2800" cap="non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cap="none" dirty="0" smtClean="0"/>
                  <a:t>Hess’s Law (adding known equations)</a:t>
                </a:r>
                <a:endParaRPr lang="en-CA" sz="3200" cap="none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CA" sz="2800" cap="none" dirty="0" smtClean="0"/>
              </a:p>
              <a:p>
                <a:pPr marL="971550" lvl="1" indent="-514350">
                  <a:buFont typeface="+mj-lt"/>
                  <a:buAutoNum type="arabicPeriod"/>
                </a:pPr>
                <a:endParaRPr lang="en-CA" sz="2800" cap="none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CA" sz="2800" cap="none" dirty="0"/>
              </a:p>
              <a:p>
                <a:pPr marL="514350" indent="-514350">
                  <a:buFont typeface="+mj-lt"/>
                  <a:buAutoNum type="arabicPeriod"/>
                </a:pPr>
                <a:endParaRPr lang="en-US" altLang="en-US" sz="2800" b="1" cap="none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-1" y="1116988"/>
                <a:ext cx="12516787" cy="5156071"/>
              </a:xfrm>
              <a:blipFill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3371" y="409102"/>
            <a:ext cx="1196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/>
              <a:t>Expressing ∆H as a graph and </a:t>
            </a:r>
            <a:r>
              <a:rPr lang="en-CA" sz="4000" b="1" u="sng" dirty="0" err="1" smtClean="0"/>
              <a:t>calin</a:t>
            </a:r>
            <a:r>
              <a:rPr lang="en-CA" sz="4000" b="1" u="sng" dirty="0" smtClean="0"/>
              <a:t> 4 different ways</a:t>
            </a:r>
            <a:endParaRPr lang="en-CA" sz="40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5021705" y="-48594"/>
            <a:ext cx="59633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We will be studying…..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0938" y="1220741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436" y="694062"/>
            <a:ext cx="12105564" cy="5840389"/>
          </a:xfrm>
        </p:spPr>
        <p:txBody>
          <a:bodyPr>
            <a:normAutofit/>
          </a:bodyPr>
          <a:lstStyle/>
          <a:p>
            <a:r>
              <a:rPr lang="en-CA" sz="3000" b="1" cap="none" dirty="0" smtClean="0"/>
              <a:t>Using a calorimeter chemist have formed appendices @SATP for:</a:t>
            </a:r>
          </a:p>
          <a:p>
            <a:pPr lvl="1"/>
            <a:r>
              <a:rPr lang="en-CA" sz="2800" b="1" cap="none" dirty="0" smtClean="0">
                <a:solidFill>
                  <a:srgbClr val="FF0000"/>
                </a:solidFill>
              </a:rPr>
              <a:t>Heat of formation (∆</a:t>
            </a:r>
            <a:r>
              <a:rPr lang="en-CA" sz="2800" b="1" cap="none" dirty="0" err="1" smtClean="0">
                <a:solidFill>
                  <a:srgbClr val="FF0000"/>
                </a:solidFill>
              </a:rPr>
              <a:t>H</a:t>
            </a:r>
            <a:r>
              <a:rPr lang="en-CA" sz="2800" b="1" cap="none" baseline="-25000" dirty="0" err="1" smtClean="0">
                <a:solidFill>
                  <a:srgbClr val="FF0000"/>
                </a:solidFill>
              </a:rPr>
              <a:t>f</a:t>
            </a:r>
            <a:r>
              <a:rPr lang="en-CA" sz="2800" b="1" cap="none" dirty="0" smtClean="0">
                <a:solidFill>
                  <a:srgbClr val="FF0000"/>
                </a:solidFill>
              </a:rPr>
              <a:t>) = energy </a:t>
            </a:r>
            <a:r>
              <a:rPr lang="en-CA" sz="2800" b="1" cap="none" dirty="0">
                <a:solidFill>
                  <a:srgbClr val="FF0000"/>
                </a:solidFill>
              </a:rPr>
              <a:t>stored in a substance during its </a:t>
            </a:r>
            <a:r>
              <a:rPr lang="en-CA" sz="2800" b="1" cap="none" dirty="0" smtClean="0">
                <a:solidFill>
                  <a:srgbClr val="FF0000"/>
                </a:solidFill>
              </a:rPr>
              <a:t>							formation </a:t>
            </a:r>
            <a:r>
              <a:rPr lang="en-CA" sz="2800" b="1" cap="none" dirty="0">
                <a:solidFill>
                  <a:srgbClr val="FF0000"/>
                </a:solidFill>
              </a:rPr>
              <a:t>from </a:t>
            </a:r>
            <a:r>
              <a:rPr lang="en-CA" sz="2800" b="1" cap="none" dirty="0" smtClean="0">
                <a:solidFill>
                  <a:srgbClr val="FF0000"/>
                </a:solidFill>
              </a:rPr>
              <a:t>elements</a:t>
            </a:r>
          </a:p>
          <a:p>
            <a:pPr lvl="1"/>
            <a:r>
              <a:rPr lang="en-CA" sz="2800" b="1" cap="none" dirty="0" smtClean="0"/>
              <a:t>Heat </a:t>
            </a:r>
            <a:r>
              <a:rPr lang="en-CA" sz="2800" b="1" cap="none" dirty="0"/>
              <a:t>of </a:t>
            </a:r>
            <a:r>
              <a:rPr lang="en-CA" sz="2800" b="1" cap="none" dirty="0" smtClean="0"/>
              <a:t>fusion (</a:t>
            </a:r>
            <a:r>
              <a:rPr lang="en-CA" sz="2800" b="1" cap="none" dirty="0"/>
              <a:t>∆</a:t>
            </a:r>
            <a:r>
              <a:rPr lang="en-CA" sz="2800" b="1" cap="none" dirty="0" err="1" smtClean="0"/>
              <a:t>H</a:t>
            </a:r>
            <a:r>
              <a:rPr lang="en-CA" sz="2800" b="1" cap="none" baseline="-25000" dirty="0" err="1" smtClean="0"/>
              <a:t>fus</a:t>
            </a:r>
            <a:r>
              <a:rPr lang="en-CA" sz="2800" b="1" cap="none" dirty="0" smtClean="0"/>
              <a:t>)</a:t>
            </a:r>
          </a:p>
          <a:p>
            <a:pPr lvl="1"/>
            <a:r>
              <a:rPr lang="en-CA" sz="2800" b="1" cap="none" dirty="0" smtClean="0"/>
              <a:t>Heat of vaporisation</a:t>
            </a:r>
            <a:r>
              <a:rPr lang="en-CA" sz="2800" b="1" cap="none" dirty="0"/>
              <a:t> (∆</a:t>
            </a:r>
            <a:r>
              <a:rPr lang="en-CA" sz="2800" b="1" cap="none" dirty="0" err="1" smtClean="0"/>
              <a:t>H</a:t>
            </a:r>
            <a:r>
              <a:rPr lang="en-CA" sz="2800" b="1" cap="none" baseline="-25000" dirty="0" err="1" smtClean="0"/>
              <a:t>vap</a:t>
            </a:r>
            <a:r>
              <a:rPr lang="en-CA" sz="2800" b="1" cap="none" dirty="0" smtClean="0"/>
              <a:t>)</a:t>
            </a:r>
          </a:p>
          <a:p>
            <a:pPr lvl="1"/>
            <a:r>
              <a:rPr lang="en-CA" sz="2800" b="1" cap="none" dirty="0" smtClean="0"/>
              <a:t>Heat </a:t>
            </a:r>
            <a:r>
              <a:rPr lang="en-CA" sz="2800" b="1" cap="none" dirty="0"/>
              <a:t>of dissolution (∆</a:t>
            </a:r>
            <a:r>
              <a:rPr lang="en-CA" sz="2800" b="1" cap="none" dirty="0" err="1" smtClean="0"/>
              <a:t>H</a:t>
            </a:r>
            <a:r>
              <a:rPr lang="en-CA" sz="2800" b="1" cap="none" baseline="-25000" dirty="0" err="1" smtClean="0"/>
              <a:t>d</a:t>
            </a:r>
            <a:r>
              <a:rPr lang="en-CA" sz="2800" b="1" cap="none" dirty="0" smtClean="0"/>
              <a:t>)</a:t>
            </a:r>
          </a:p>
          <a:p>
            <a:pPr lvl="1"/>
            <a:r>
              <a:rPr lang="en-CA" sz="2800" b="1" cap="none" dirty="0" smtClean="0"/>
              <a:t>Heat of combustion</a:t>
            </a:r>
            <a:r>
              <a:rPr lang="en-CA" sz="2800" b="1" cap="none" dirty="0"/>
              <a:t> (∆</a:t>
            </a:r>
            <a:r>
              <a:rPr lang="en-CA" sz="2800" b="1" cap="none" dirty="0" err="1" smtClean="0"/>
              <a:t>H</a:t>
            </a:r>
            <a:r>
              <a:rPr lang="en-CA" sz="2800" b="1" cap="none" baseline="-25000" dirty="0" err="1" smtClean="0"/>
              <a:t>comb</a:t>
            </a:r>
            <a:r>
              <a:rPr lang="en-CA" sz="2800" b="1" cap="none" dirty="0" smtClean="0"/>
              <a:t>)</a:t>
            </a:r>
          </a:p>
          <a:p>
            <a:pPr lvl="1"/>
            <a:r>
              <a:rPr lang="en-CA" sz="2800" b="1" cap="none" dirty="0" smtClean="0"/>
              <a:t>Heat of a </a:t>
            </a:r>
            <a:r>
              <a:rPr lang="en-CA" sz="2800" b="1" cap="none" dirty="0"/>
              <a:t>certain reaction (∆</a:t>
            </a:r>
            <a:r>
              <a:rPr lang="en-CA" sz="2800" b="1" cap="none" dirty="0" err="1" smtClean="0"/>
              <a:t>H</a:t>
            </a:r>
            <a:r>
              <a:rPr lang="en-CA" sz="2800" b="1" cap="none" baseline="-25000" dirty="0" err="1" smtClean="0"/>
              <a:t>rxn</a:t>
            </a:r>
            <a:r>
              <a:rPr lang="en-CA" sz="2800" b="1" cap="none" dirty="0" smtClean="0"/>
              <a:t>)</a:t>
            </a:r>
          </a:p>
          <a:p>
            <a:pPr lvl="1"/>
            <a:r>
              <a:rPr lang="en-CA" sz="2800" b="1" cap="none" dirty="0" err="1" smtClean="0"/>
              <a:t>etc</a:t>
            </a:r>
            <a:endParaRPr lang="en-CA" sz="2800" b="1" cap="none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41306" y="140064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5643" y="3439236"/>
            <a:ext cx="3316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2060"/>
                </a:solidFill>
              </a:rPr>
              <a:t>Textbook</a:t>
            </a:r>
          </a:p>
          <a:p>
            <a:pPr algn="ctr"/>
            <a:r>
              <a:rPr lang="en-CA" sz="4000" b="1" dirty="0" smtClean="0">
                <a:solidFill>
                  <a:srgbClr val="002060"/>
                </a:solidFill>
              </a:rPr>
              <a:t> appendix 8 </a:t>
            </a:r>
            <a:endParaRPr lang="en-CA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2096" y="2210334"/>
            <a:ext cx="165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solidFill>
                  <a:schemeClr val="accent6">
                    <a:lumMod val="75000"/>
                  </a:schemeClr>
                </a:solidFill>
              </a:rPr>
              <a:t>melting</a:t>
            </a:r>
            <a:r>
              <a:rPr lang="en-CA" sz="4000" b="1" dirty="0" smtClean="0">
                <a:solidFill>
                  <a:srgbClr val="002060"/>
                </a:solidFill>
              </a:rPr>
              <a:t> </a:t>
            </a:r>
            <a:endParaRPr lang="en-CA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7440" y="2931868"/>
            <a:ext cx="165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solidFill>
                  <a:schemeClr val="accent6">
                    <a:lumMod val="75000"/>
                  </a:schemeClr>
                </a:solidFill>
              </a:rPr>
              <a:t>boiling</a:t>
            </a:r>
            <a:r>
              <a:rPr lang="en-CA" sz="4000" b="1" dirty="0" smtClean="0">
                <a:solidFill>
                  <a:srgbClr val="002060"/>
                </a:solidFill>
              </a:rPr>
              <a:t> </a:t>
            </a:r>
            <a:endParaRPr lang="en-C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14" y="0"/>
            <a:ext cx="10364451" cy="1596177"/>
          </a:xfrm>
        </p:spPr>
        <p:txBody>
          <a:bodyPr>
            <a:normAutofit/>
          </a:bodyPr>
          <a:lstStyle/>
          <a:p>
            <a:r>
              <a:rPr lang="en-CA" sz="4800" b="1" u="sng" dirty="0" smtClean="0">
                <a:solidFill>
                  <a:schemeClr val="accent1">
                    <a:lumMod val="75000"/>
                  </a:schemeClr>
                </a:solidFill>
              </a:rPr>
              <a:t>Hand-out Blue table!</a:t>
            </a:r>
            <a:endParaRPr lang="en-CA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4166" y="1257820"/>
            <a:ext cx="11168299" cy="4783216"/>
          </a:xfrm>
        </p:spPr>
        <p:txBody>
          <a:bodyPr>
            <a:normAutofit fontScale="85000" lnSpcReduction="10000"/>
          </a:bodyPr>
          <a:lstStyle/>
          <a:p>
            <a:r>
              <a:rPr lang="en-CA" sz="3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note!</a:t>
            </a:r>
          </a:p>
          <a:p>
            <a:r>
              <a:rPr lang="en-CA" sz="3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38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CA" sz="3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formation (∆</a:t>
            </a:r>
            <a:r>
              <a:rPr lang="en-CA" sz="3800" b="1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3800" b="1" cap="none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3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38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energy </a:t>
            </a:r>
            <a:r>
              <a:rPr lang="en-CA" sz="3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in a substance during its </a:t>
            </a:r>
            <a:r>
              <a:rPr lang="en-CA" sz="3800" b="1" u="sng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en-CA" sz="38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CA" sz="38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elements.</a:t>
            </a:r>
          </a:p>
          <a:p>
            <a:r>
              <a:rPr lang="en-CA" sz="38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substances in their elemental form have a </a:t>
            </a:r>
            <a:r>
              <a:rPr lang="en-CA" sz="3800" b="1" cap="none" dirty="0" smtClean="0">
                <a:solidFill>
                  <a:srgbClr val="FF0000"/>
                </a:solidFill>
              </a:rPr>
              <a:t>∆</a:t>
            </a:r>
            <a:r>
              <a:rPr lang="en-CA" sz="3800" b="1" cap="none" dirty="0" err="1" smtClean="0">
                <a:solidFill>
                  <a:srgbClr val="FF0000"/>
                </a:solidFill>
              </a:rPr>
              <a:t>H</a:t>
            </a:r>
            <a:r>
              <a:rPr lang="en-CA" sz="3800" b="1" cap="none" baseline="-25000" dirty="0" err="1" smtClean="0">
                <a:solidFill>
                  <a:srgbClr val="FF0000"/>
                </a:solidFill>
              </a:rPr>
              <a:t>f</a:t>
            </a:r>
            <a:r>
              <a:rPr lang="en-CA" sz="3800" b="1" cap="none" baseline="-25000" dirty="0" smtClean="0">
                <a:solidFill>
                  <a:srgbClr val="FF0000"/>
                </a:solidFill>
              </a:rPr>
              <a:t> </a:t>
            </a:r>
            <a:r>
              <a:rPr lang="en-CA" sz="3800" b="1" cap="none" dirty="0" smtClean="0">
                <a:solidFill>
                  <a:srgbClr val="FF0000"/>
                </a:solidFill>
              </a:rPr>
              <a:t>= 0.</a:t>
            </a:r>
          </a:p>
          <a:p>
            <a:pPr lvl="1"/>
            <a:r>
              <a:rPr lang="en-CA" sz="3800" b="1" cap="none" dirty="0">
                <a:solidFill>
                  <a:srgbClr val="FF0000"/>
                </a:solidFill>
              </a:rPr>
              <a:t>∆</a:t>
            </a:r>
            <a:r>
              <a:rPr lang="en-CA" sz="3800" b="1" cap="none" dirty="0" err="1">
                <a:solidFill>
                  <a:srgbClr val="FF0000"/>
                </a:solidFill>
              </a:rPr>
              <a:t>H</a:t>
            </a:r>
            <a:r>
              <a:rPr lang="en-CA" sz="3800" b="1" cap="none" baseline="-25000" dirty="0" err="1">
                <a:solidFill>
                  <a:srgbClr val="FF0000"/>
                </a:solidFill>
              </a:rPr>
              <a:t>f</a:t>
            </a:r>
            <a:r>
              <a:rPr lang="en-CA" sz="3800" b="1" cap="none" baseline="-25000" dirty="0">
                <a:solidFill>
                  <a:srgbClr val="FF0000"/>
                </a:solidFill>
              </a:rPr>
              <a:t> </a:t>
            </a:r>
            <a:r>
              <a:rPr lang="en-CA" sz="3800" b="1" cap="none" dirty="0" smtClean="0">
                <a:solidFill>
                  <a:srgbClr val="FF0000"/>
                </a:solidFill>
              </a:rPr>
              <a:t>of O</a:t>
            </a:r>
            <a:r>
              <a:rPr lang="en-CA" sz="3800" b="1" cap="none" baseline="-25000" dirty="0" smtClean="0">
                <a:solidFill>
                  <a:srgbClr val="FF0000"/>
                </a:solidFill>
              </a:rPr>
              <a:t>2</a:t>
            </a:r>
            <a:r>
              <a:rPr lang="en-CA" sz="3800" b="1" cap="none" dirty="0" smtClean="0">
                <a:solidFill>
                  <a:srgbClr val="FF0000"/>
                </a:solidFill>
              </a:rPr>
              <a:t>= </a:t>
            </a:r>
            <a:r>
              <a:rPr lang="en-CA" sz="3800" b="1" cap="none" dirty="0">
                <a:solidFill>
                  <a:srgbClr val="FF0000"/>
                </a:solidFill>
              </a:rPr>
              <a:t>0</a:t>
            </a:r>
            <a:r>
              <a:rPr lang="en-CA" sz="3800" b="1" cap="none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CA" sz="3800" b="1" cap="none" dirty="0">
                <a:solidFill>
                  <a:srgbClr val="FF0000"/>
                </a:solidFill>
              </a:rPr>
              <a:t>∆</a:t>
            </a:r>
            <a:r>
              <a:rPr lang="en-CA" sz="3800" b="1" cap="none" dirty="0" err="1">
                <a:solidFill>
                  <a:srgbClr val="FF0000"/>
                </a:solidFill>
              </a:rPr>
              <a:t>H</a:t>
            </a:r>
            <a:r>
              <a:rPr lang="en-CA" sz="3800" b="1" cap="none" baseline="-25000" dirty="0" err="1">
                <a:solidFill>
                  <a:srgbClr val="FF0000"/>
                </a:solidFill>
              </a:rPr>
              <a:t>f</a:t>
            </a:r>
            <a:r>
              <a:rPr lang="en-CA" sz="3800" b="1" cap="none" baseline="-25000" dirty="0">
                <a:solidFill>
                  <a:srgbClr val="FF0000"/>
                </a:solidFill>
              </a:rPr>
              <a:t> </a:t>
            </a:r>
            <a:r>
              <a:rPr lang="en-CA" sz="3800" b="1" cap="none" dirty="0">
                <a:solidFill>
                  <a:srgbClr val="FF0000"/>
                </a:solidFill>
              </a:rPr>
              <a:t>of </a:t>
            </a:r>
            <a:r>
              <a:rPr lang="en-CA" sz="3800" b="1" cap="none" dirty="0" smtClean="0">
                <a:solidFill>
                  <a:srgbClr val="FF0000"/>
                </a:solidFill>
              </a:rPr>
              <a:t>Ag = </a:t>
            </a:r>
            <a:r>
              <a:rPr lang="en-CA" sz="3800" b="1" cap="none" dirty="0">
                <a:solidFill>
                  <a:srgbClr val="FF0000"/>
                </a:solidFill>
              </a:rPr>
              <a:t>0</a:t>
            </a:r>
            <a:r>
              <a:rPr lang="en-CA" sz="3800" b="1" cap="none" dirty="0" smtClean="0">
                <a:solidFill>
                  <a:srgbClr val="FF0000"/>
                </a:solidFill>
              </a:rPr>
              <a:t>.  The solid metal not the ion!</a:t>
            </a:r>
            <a:endParaRPr lang="en-CA" sz="3800" b="1" cap="none" dirty="0">
              <a:solidFill>
                <a:srgbClr val="FF0000"/>
              </a:solidFill>
            </a:endParaRPr>
          </a:p>
          <a:p>
            <a:pPr lvl="1"/>
            <a:r>
              <a:rPr lang="en-CA" sz="3800" b="1" cap="none" dirty="0">
                <a:solidFill>
                  <a:srgbClr val="FF0000"/>
                </a:solidFill>
              </a:rPr>
              <a:t>∆</a:t>
            </a:r>
            <a:r>
              <a:rPr lang="en-CA" sz="3800" b="1" cap="none" dirty="0" err="1">
                <a:solidFill>
                  <a:srgbClr val="FF0000"/>
                </a:solidFill>
              </a:rPr>
              <a:t>H</a:t>
            </a:r>
            <a:r>
              <a:rPr lang="en-CA" sz="3800" b="1" cap="none" baseline="-25000" dirty="0" err="1">
                <a:solidFill>
                  <a:srgbClr val="FF0000"/>
                </a:solidFill>
              </a:rPr>
              <a:t>f</a:t>
            </a:r>
            <a:r>
              <a:rPr lang="en-CA" sz="3800" b="1" cap="none" baseline="-25000" dirty="0">
                <a:solidFill>
                  <a:srgbClr val="FF0000"/>
                </a:solidFill>
              </a:rPr>
              <a:t> </a:t>
            </a:r>
            <a:r>
              <a:rPr lang="en-CA" sz="3800" b="1" cap="none" dirty="0">
                <a:solidFill>
                  <a:srgbClr val="FF0000"/>
                </a:solidFill>
              </a:rPr>
              <a:t>of </a:t>
            </a:r>
            <a:r>
              <a:rPr lang="en-CA" sz="3800" b="1" cap="none" dirty="0" smtClean="0">
                <a:solidFill>
                  <a:srgbClr val="FF0000"/>
                </a:solidFill>
              </a:rPr>
              <a:t>CO= -110.5 kJ/</a:t>
            </a:r>
            <a:r>
              <a:rPr lang="en-CA" sz="3800" b="1" cap="none" dirty="0" err="1" smtClean="0">
                <a:solidFill>
                  <a:srgbClr val="FF0000"/>
                </a:solidFill>
              </a:rPr>
              <a:t>mol</a:t>
            </a:r>
            <a:r>
              <a:rPr lang="en-CA" sz="3800" b="1" cap="none" dirty="0" smtClean="0">
                <a:solidFill>
                  <a:srgbClr val="FF0000"/>
                </a:solidFill>
              </a:rPr>
              <a:t>  because it is made from C + O</a:t>
            </a:r>
            <a:r>
              <a:rPr lang="en-CA" sz="3800" b="1" cap="none" baseline="-25000" dirty="0" smtClean="0">
                <a:solidFill>
                  <a:srgbClr val="FF0000"/>
                </a:solidFill>
              </a:rPr>
              <a:t>2</a:t>
            </a:r>
            <a:endParaRPr lang="en-CA" sz="3800" b="1" cap="none" baseline="-25000" dirty="0">
              <a:solidFill>
                <a:srgbClr val="FF0000"/>
              </a:solidFill>
            </a:endParaRPr>
          </a:p>
          <a:p>
            <a:pPr lvl="1"/>
            <a:endParaRPr lang="en-CA" sz="3000" b="1" cap="non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8690" y="87690"/>
                <a:ext cx="10364451" cy="995971"/>
              </a:xfrm>
            </p:spPr>
            <p:txBody>
              <a:bodyPr/>
              <a:lstStyle/>
              <a:p>
                <a:pPr algn="l"/>
                <a:r>
                  <a:rPr lang="en-CA" b="1" u="sng" cap="none" dirty="0" smtClean="0"/>
                  <a:t>How do you calculate ∆</a:t>
                </a:r>
                <a:r>
                  <a:rPr lang="en-CA" b="1" u="sng" cap="none" dirty="0" err="1" smtClean="0"/>
                  <a:t>H</a:t>
                </a:r>
                <a:r>
                  <a:rPr lang="en-CA" b="1" u="sng" cap="none" baseline="-25000" dirty="0" err="1" smtClean="0"/>
                  <a:t>rxn</a:t>
                </a:r>
                <a:r>
                  <a:rPr lang="en-CA" b="1" u="sng" cap="none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b="1" u="sng" cap="none" dirty="0" smtClean="0"/>
                  <a:t>?</a:t>
                </a:r>
                <a:endParaRPr lang="en-CA" b="1" u="sng" cap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8690" y="87690"/>
                <a:ext cx="10364451" cy="995971"/>
              </a:xfrm>
              <a:blipFill>
                <a:blip r:embed="rId2"/>
                <a:stretch>
                  <a:fillRect l="-1765" b="-18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6804" y="798810"/>
                <a:ext cx="7841656" cy="2057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30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𝒓𝒙𝒏</m:t>
                        </m:r>
                      </m:sub>
                    </m:sSub>
                    <m:r>
                      <a:rPr lang="en-CA" sz="30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0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30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𝒑𝒓𝒐𝒅𝒖𝒄𝒕𝒔</m:t>
                        </m:r>
                      </m:e>
                    </m:d>
                    <m:r>
                      <a:rPr lang="en-CA" sz="30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30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30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CA" sz="30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30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𝒓𝒆𝒂𝒄𝒕𝒂𝒏𝒕𝒔</m:t>
                    </m:r>
                  </m:oMath>
                </a14:m>
                <a:r>
                  <a:rPr lang="en-CA" sz="3000" b="1" cap="none" dirty="0" smtClean="0"/>
                  <a:t>)</a:t>
                </a:r>
              </a:p>
              <a:p>
                <a:pPr marL="0" indent="0">
                  <a:buNone/>
                </a:pPr>
                <a:endParaRPr lang="en-CA" sz="3000" b="1" cap="none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6804" y="798810"/>
                <a:ext cx="7841656" cy="20576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81057" y="4687125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ym typeface="Wingdings" panose="05000000000000000000" pitchFamily="2" charset="2"/>
              </a:rPr>
              <a:t>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433015" y="4800376"/>
                <a:ext cx="2758341" cy="2057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cap="none" dirty="0" smtClean="0"/>
                  <a:t>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cap="none" dirty="0" smtClean="0"/>
              </a:p>
              <a:p>
                <a:r>
                  <a:rPr lang="en-CA" cap="none" dirty="0" smtClean="0"/>
                  <a:t>Bond energies</a:t>
                </a:r>
              </a:p>
              <a:p>
                <a:r>
                  <a:rPr lang="en-CA" cap="none" dirty="0" smtClean="0"/>
                  <a:t>Hess’s Law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015" y="4800376"/>
                <a:ext cx="2758341" cy="2057624"/>
              </a:xfrm>
              <a:prstGeom prst="rect">
                <a:avLst/>
              </a:prstGeom>
              <a:blipFill>
                <a:blip r:embed="rId4"/>
                <a:stretch>
                  <a:fillRect l="-19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83746" y="1632245"/>
                <a:ext cx="7841656" cy="38706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3000" cap="none" dirty="0" smtClean="0"/>
                  <a:t>Ex 1. CH</a:t>
                </a:r>
                <a:r>
                  <a:rPr lang="en-CA" sz="3000" cap="none" baseline="-25000" dirty="0" smtClean="0"/>
                  <a:t>4 (g)</a:t>
                </a:r>
                <a:r>
                  <a:rPr lang="en-CA" sz="3000" cap="none" dirty="0" smtClean="0"/>
                  <a:t> + 2O</a:t>
                </a:r>
                <a:r>
                  <a:rPr lang="en-CA" sz="3000" cap="none" baseline="-25000" dirty="0" smtClean="0"/>
                  <a:t>2 (g)</a:t>
                </a:r>
                <a:r>
                  <a:rPr lang="en-CA" sz="3000" cap="none" dirty="0" smtClean="0"/>
                  <a:t> </a:t>
                </a:r>
                <a:r>
                  <a:rPr lang="en-CA" sz="3000" cap="none" dirty="0" smtClean="0">
                    <a:sym typeface="Wingdings" panose="05000000000000000000" pitchFamily="2" charset="2"/>
                  </a:rPr>
                  <a:t> CO</a:t>
                </a:r>
                <a:r>
                  <a:rPr lang="en-CA" sz="3000" cap="none" baseline="-25000" dirty="0" smtClean="0">
                    <a:sym typeface="Wingdings" panose="05000000000000000000" pitchFamily="2" charset="2"/>
                  </a:rPr>
                  <a:t>2 (g)</a:t>
                </a:r>
                <a:r>
                  <a:rPr lang="en-CA" sz="3000" cap="none" dirty="0" smtClean="0">
                    <a:sym typeface="Wingdings" panose="05000000000000000000" pitchFamily="2" charset="2"/>
                  </a:rPr>
                  <a:t> + 2H</a:t>
                </a:r>
                <a:r>
                  <a:rPr lang="en-CA" sz="3000" cap="none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CA" sz="3000" cap="none" dirty="0" smtClean="0">
                    <a:sym typeface="Wingdings" panose="05000000000000000000" pitchFamily="2" charset="2"/>
                  </a:rPr>
                  <a:t>O </a:t>
                </a:r>
                <a:r>
                  <a:rPr lang="en-CA" sz="3000" cap="none" baseline="-25000" dirty="0" smtClean="0">
                    <a:sym typeface="Wingdings" panose="05000000000000000000" pitchFamily="2" charset="2"/>
                  </a:rPr>
                  <a:t>(l)</a:t>
                </a:r>
                <a:endParaRPr lang="en-CA" sz="3000" cap="none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𝑝𝑟𝑜𝑑𝑢𝑐𝑡𝑠</m:t>
                        </m:r>
                      </m:e>
                    </m:d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3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𝑟𝑒𝑎𝑐𝑡𝑎𝑛𝑡𝑠</m:t>
                    </m:r>
                  </m:oMath>
                </a14:m>
                <a:r>
                  <a:rPr lang="en-CA" sz="3000" cap="none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(-393.5 + 2(-285.8))-((-74.4) + 2(0))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(-965.1) – (-74.4)</a:t>
                </a:r>
              </a:p>
              <a:p>
                <a:pPr marL="0" indent="0"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-890.7 kJ/</a:t>
                </a:r>
                <a:r>
                  <a:rPr lang="en-CA" sz="3000" cap="none" dirty="0" err="1" smtClean="0"/>
                  <a:t>mol</a:t>
                </a:r>
                <a:r>
                  <a:rPr lang="en-CA" sz="3000" cap="none" dirty="0" smtClean="0"/>
                  <a:t> of methane</a:t>
                </a:r>
                <a:endParaRPr lang="en-CA" sz="3000" cap="non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sz="3000" cap="none" dirty="0" smtClean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46" y="1632245"/>
                <a:ext cx="7841656" cy="3870617"/>
              </a:xfrm>
              <a:prstGeom prst="rect">
                <a:avLst/>
              </a:prstGeom>
              <a:blipFill>
                <a:blip r:embed="rId5"/>
                <a:stretch>
                  <a:fillRect l="-1633" t="-9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733758" y="1693048"/>
            <a:ext cx="3171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 smtClean="0"/>
              <a:t>+  890.7 kJ/</a:t>
            </a:r>
            <a:r>
              <a:rPr lang="en-CA" sz="3000" b="1" dirty="0" err="1" smtClean="0"/>
              <a:t>mol</a:t>
            </a:r>
            <a:endParaRPr lang="en-CA" sz="3000" b="1" dirty="0"/>
          </a:p>
        </p:txBody>
      </p:sp>
      <p:sp>
        <p:nvSpPr>
          <p:cNvPr id="14" name="Rectangle 13"/>
          <p:cNvSpPr/>
          <p:nvPr/>
        </p:nvSpPr>
        <p:spPr>
          <a:xfrm>
            <a:off x="5919965" y="5126370"/>
            <a:ext cx="2023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000" b="1" dirty="0" smtClean="0"/>
              <a:t>Exothermic!</a:t>
            </a:r>
            <a:endParaRPr lang="en-CA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369501" y="5176286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8460" y="153475"/>
            <a:ext cx="293107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/>
      <p:bldP spid="6" grpId="0"/>
      <p:bldP spid="1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940896" y="807702"/>
                <a:ext cx="7841656" cy="38706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3000" cap="none" dirty="0" smtClean="0"/>
                  <a:t>Ex 2. H</a:t>
                </a:r>
                <a:r>
                  <a:rPr lang="en-CA" sz="3000" cap="none" baseline="-25000" dirty="0"/>
                  <a:t>2</a:t>
                </a:r>
                <a:r>
                  <a:rPr lang="en-CA" sz="3000" cap="none" baseline="-25000" dirty="0" smtClean="0"/>
                  <a:t> (g)</a:t>
                </a:r>
                <a:r>
                  <a:rPr lang="en-CA" sz="3000" cap="none" dirty="0" smtClean="0"/>
                  <a:t> + Cl</a:t>
                </a:r>
                <a:r>
                  <a:rPr lang="en-CA" sz="3000" cap="none" baseline="-25000" dirty="0" smtClean="0"/>
                  <a:t>2 (g)</a:t>
                </a:r>
                <a:r>
                  <a:rPr lang="en-CA" sz="3000" cap="none" dirty="0" smtClean="0"/>
                  <a:t> </a:t>
                </a:r>
                <a:r>
                  <a:rPr lang="en-CA" sz="3000" cap="none" dirty="0" smtClean="0">
                    <a:sym typeface="Wingdings" panose="05000000000000000000" pitchFamily="2" charset="2"/>
                  </a:rPr>
                  <a:t> 2HCl </a:t>
                </a:r>
                <a:r>
                  <a:rPr lang="en-CA" sz="3000" cap="none" baseline="-25000" dirty="0" smtClean="0">
                    <a:sym typeface="Wingdings" panose="05000000000000000000" pitchFamily="2" charset="2"/>
                  </a:rPr>
                  <a:t>(g)</a:t>
                </a:r>
                <a:endParaRPr lang="en-CA" sz="3000" cap="none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𝑝𝑟𝑜𝑑𝑢𝑐𝑡𝑠</m:t>
                        </m:r>
                      </m:e>
                    </m:d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3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3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𝑟𝑒𝑎𝑐𝑡𝑎𝑛𝑡𝑠</m:t>
                    </m:r>
                  </m:oMath>
                </a14:m>
                <a:r>
                  <a:rPr lang="en-CA" sz="3000" cap="none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(2(-92.3))-(0 + 0)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(-184.6) – (0)</a:t>
                </a:r>
              </a:p>
              <a:p>
                <a:pPr marL="0" indent="0">
                  <a:buNone/>
                </a:pPr>
                <a:r>
                  <a:rPr lang="en-CA" sz="3000" cap="none" dirty="0"/>
                  <a:t>	</a:t>
                </a:r>
                <a:r>
                  <a:rPr lang="en-CA" sz="3000" cap="none" dirty="0" smtClean="0"/>
                  <a:t>= -184.6 kJ/</a:t>
                </a:r>
                <a:r>
                  <a:rPr lang="en-CA" sz="3000" cap="none" dirty="0" err="1" smtClean="0"/>
                  <a:t>mol</a:t>
                </a:r>
                <a:r>
                  <a:rPr lang="en-CA" sz="3000" cap="none" dirty="0" smtClean="0"/>
                  <a:t> of hydrogen</a:t>
                </a:r>
                <a:endParaRPr lang="en-CA" sz="3000" cap="non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sz="3000" cap="none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6" y="807702"/>
                <a:ext cx="7841656" cy="3870617"/>
              </a:xfrm>
              <a:prstGeom prst="rect">
                <a:avLst/>
              </a:prstGeom>
              <a:blipFill>
                <a:blip r:embed="rId2"/>
                <a:stretch>
                  <a:fillRect l="-1554" t="-9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52309" y="937221"/>
                <a:ext cx="415794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CA" sz="3000" b="1" dirty="0" smtClean="0"/>
                  <a:t> = - 184.6 kJ/</a:t>
                </a:r>
                <a:r>
                  <a:rPr lang="en-CA" sz="3000" b="1" dirty="0" err="1" smtClean="0"/>
                  <a:t>mol</a:t>
                </a:r>
                <a:endParaRPr lang="en-CA" sz="3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09" y="937221"/>
                <a:ext cx="4157949" cy="553998"/>
              </a:xfrm>
              <a:prstGeom prst="rect">
                <a:avLst/>
              </a:prstGeom>
              <a:blipFill>
                <a:blip r:embed="rId3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78536" y="3666060"/>
            <a:ext cx="2023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000" b="1" dirty="0" smtClean="0"/>
              <a:t>Exothermic!</a:t>
            </a:r>
            <a:endParaRPr lang="en-CA" sz="3000" b="1" dirty="0"/>
          </a:p>
        </p:txBody>
      </p:sp>
      <p:sp>
        <p:nvSpPr>
          <p:cNvPr id="15" name="Rectangle 14"/>
          <p:cNvSpPr/>
          <p:nvPr/>
        </p:nvSpPr>
        <p:spPr>
          <a:xfrm>
            <a:off x="7678536" y="82973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Stop</a:t>
            </a:r>
            <a:br>
              <a:rPr lang="en-CA" dirty="0" smtClean="0"/>
            </a:br>
            <a:r>
              <a:rPr lang="en-CA" dirty="0" smtClean="0"/>
              <a:t>Worksheet use table of</a:t>
            </a:r>
            <a:r>
              <a:rPr lang="en-CA" b="1" cap="none" dirty="0">
                <a:solidFill>
                  <a:srgbClr val="FF0000"/>
                </a:solidFill>
              </a:rPr>
              <a:t> ∆</a:t>
            </a:r>
            <a:r>
              <a:rPr lang="en-CA" b="1" cap="none" dirty="0" err="1">
                <a:solidFill>
                  <a:srgbClr val="FF0000"/>
                </a:solidFill>
              </a:rPr>
              <a:t>H</a:t>
            </a:r>
            <a:r>
              <a:rPr lang="en-CA" b="1" cap="none" baseline="-25000" dirty="0" err="1">
                <a:solidFill>
                  <a:srgbClr val="FF0000"/>
                </a:solidFill>
              </a:rPr>
              <a:t>f</a:t>
            </a:r>
            <a:r>
              <a:rPr lang="en-CA" dirty="0" smtClean="0"/>
              <a:t> to solve</a:t>
            </a:r>
            <a:r>
              <a:rPr lang="en-CA" sz="4000" b="1" cap="none" dirty="0">
                <a:solidFill>
                  <a:srgbClr val="FF0000"/>
                </a:solidFill>
              </a:rPr>
              <a:t/>
            </a:r>
            <a:br>
              <a:rPr lang="en-CA" sz="4000" b="1" cap="none" dirty="0">
                <a:solidFill>
                  <a:srgbClr val="FF000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2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48" y="1281248"/>
            <a:ext cx="10364451" cy="995971"/>
          </a:xfrm>
        </p:spPr>
        <p:txBody>
          <a:bodyPr>
            <a:normAutofit/>
          </a:bodyPr>
          <a:lstStyle/>
          <a:p>
            <a:pPr algn="l"/>
            <a:r>
              <a:rPr lang="en-CA" b="1" u="sng" cap="none" dirty="0" smtClean="0"/>
              <a:t>How do you calculate ∆</a:t>
            </a:r>
            <a:r>
              <a:rPr lang="en-CA" b="1" u="sng" cap="none" dirty="0" err="1" smtClean="0"/>
              <a:t>H</a:t>
            </a:r>
            <a:r>
              <a:rPr lang="en-CA" b="1" u="sng" cap="none" baseline="-25000" dirty="0" err="1" smtClean="0"/>
              <a:t>rxn</a:t>
            </a:r>
            <a:r>
              <a:rPr lang="en-CA" b="1" u="sng" cap="none" dirty="0" smtClean="0"/>
              <a:t> from bond energies?</a:t>
            </a:r>
            <a:endParaRPr lang="en-CA" b="1" u="sng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046" y="2082595"/>
                <a:ext cx="10577543" cy="2057624"/>
              </a:xfrm>
            </p:spPr>
            <p:txBody>
              <a:bodyPr>
                <a:noAutofit/>
              </a:bodyPr>
              <a:lstStyle/>
              <a:p>
                <a:r>
                  <a:rPr lang="en-CA" sz="3000" cap="none" dirty="0" smtClean="0"/>
                  <a:t>Find the energy difference in making and breaking bonds.</a:t>
                </a:r>
              </a:p>
              <a:p>
                <a:r>
                  <a:rPr lang="en-CA" sz="3000" cap="none" dirty="0" smtClean="0"/>
                  <a:t>Based on </a:t>
                </a:r>
                <a:r>
                  <a:rPr lang="en-CA" sz="3000" u="sng" cap="none" dirty="0" smtClean="0"/>
                  <a:t>average</a:t>
                </a:r>
                <a:r>
                  <a:rPr lang="en-CA" sz="3000" cap="none" dirty="0" smtClean="0"/>
                  <a:t> bond enthalpies. </a:t>
                </a:r>
              </a:p>
              <a:p>
                <a:r>
                  <a:rPr lang="en-CA" sz="3000" cap="none" dirty="0" smtClean="0"/>
                  <a:t>Provides a rough estimate!</a:t>
                </a:r>
              </a:p>
              <a:p>
                <a:endParaRPr lang="en-CA" sz="2800" cap="non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28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28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𝑏𝑟𝑜𝑘𝑒𝑛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𝑏𝑜𝑛𝑑𝑠</m:t>
                            </m:r>
                          </m:e>
                        </m:nary>
                      </m:e>
                    </m:d>
                    <m:r>
                      <a:rPr lang="en-CA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2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𝑏𝑜𝑛𝑑𝑠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𝑓𝑜𝑟𝑚𝑒𝑑</m:t>
                        </m:r>
                      </m:e>
                    </m:nary>
                  </m:oMath>
                </a14:m>
                <a:r>
                  <a:rPr lang="en-CA" sz="2800" cap="none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046" y="2082595"/>
                <a:ext cx="10577543" cy="2057624"/>
              </a:xfrm>
              <a:blipFill>
                <a:blip r:embed="rId2"/>
                <a:stretch>
                  <a:fillRect l="-1153" t="-890" b="-655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953799" y="-155732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ym typeface="Wingdings" panose="05000000000000000000" pitchFamily="2" charset="2"/>
              </a:rPr>
              <a:t>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9874433" y="-66795"/>
                <a:ext cx="2758341" cy="2057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cap="none" dirty="0" smtClean="0"/>
                  <a:t>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cap="none" dirty="0" smtClean="0"/>
              </a:p>
              <a:p>
                <a:r>
                  <a:rPr lang="en-CA" cap="none" dirty="0" smtClean="0"/>
                  <a:t>Bond energies</a:t>
                </a:r>
              </a:p>
              <a:p>
                <a:r>
                  <a:rPr lang="en-CA" cap="none" dirty="0" smtClean="0"/>
                  <a:t>Hess’s Law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433" y="-66795"/>
                <a:ext cx="2758341" cy="2057624"/>
              </a:xfrm>
              <a:prstGeom prst="rect">
                <a:avLst/>
              </a:prstGeom>
              <a:blipFill>
                <a:blip r:embed="rId3"/>
                <a:stretch>
                  <a:fillRect l="-19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953800" y="351500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ym typeface="Wingdings" panose="05000000000000000000" pitchFamily="2" charset="2"/>
              </a:rPr>
              <a:t></a:t>
            </a:r>
            <a:endParaRPr lang="en-C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67379" y="798810"/>
            <a:ext cx="88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1573" y="89450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6803" y="798810"/>
                <a:ext cx="10577543" cy="146259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CA" sz="3000" cap="none" dirty="0" smtClean="0"/>
                  <a:t>Ex 3. H</a:t>
                </a:r>
                <a:r>
                  <a:rPr lang="en-CA" sz="3000" cap="none" baseline="-25000" dirty="0"/>
                  <a:t>2 (g)</a:t>
                </a:r>
                <a:r>
                  <a:rPr lang="en-CA" sz="3000" cap="none" dirty="0"/>
                  <a:t> + Cl</a:t>
                </a:r>
                <a:r>
                  <a:rPr lang="en-CA" sz="3000" cap="none" baseline="-25000" dirty="0"/>
                  <a:t>2 (g)</a:t>
                </a:r>
                <a:r>
                  <a:rPr lang="en-CA" sz="3000" cap="none" dirty="0"/>
                  <a:t> </a:t>
                </a:r>
                <a:r>
                  <a:rPr lang="en-CA" sz="3000" cap="none" dirty="0">
                    <a:sym typeface="Wingdings" panose="05000000000000000000" pitchFamily="2" charset="2"/>
                  </a:rPr>
                  <a:t> 2HCl </a:t>
                </a:r>
                <a:r>
                  <a:rPr lang="en-CA" sz="3000" cap="none" baseline="-25000" dirty="0">
                    <a:sym typeface="Wingdings" panose="05000000000000000000" pitchFamily="2" charset="2"/>
                  </a:rPr>
                  <a:t>(g)</a:t>
                </a:r>
                <a:endParaRPr lang="en-CA" sz="3000" cap="non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𝑏𝑟𝑜𝑘𝑒𝑛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𝑏𝑜𝑛𝑑𝑠</m:t>
                            </m:r>
                          </m:e>
                        </m:nary>
                      </m:e>
                    </m:d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𝑏𝑜𝑛𝑑𝑠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𝑓𝑜𝑟𝑚𝑒𝑑</m:t>
                        </m:r>
                      </m:e>
                    </m:nary>
                  </m:oMath>
                </a14:m>
                <a:r>
                  <a:rPr lang="en-CA" sz="3000" cap="none" dirty="0"/>
                  <a:t>)</a:t>
                </a:r>
              </a:p>
              <a:p>
                <a:pPr marL="0" indent="0">
                  <a:buNone/>
                </a:pPr>
                <a:endParaRPr lang="en-CA" sz="3000" cap="non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6803" y="798810"/>
                <a:ext cx="10577543" cy="1462590"/>
              </a:xfrm>
              <a:blipFill>
                <a:blip r:embed="rId2"/>
                <a:stretch>
                  <a:fillRect l="-1325" t="-2500" b="-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497735" y="2183853"/>
            <a:ext cx="10406338" cy="387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000" cap="none" dirty="0"/>
              <a:t>	</a:t>
            </a:r>
            <a:r>
              <a:rPr lang="en-CA" sz="3000" cap="none" dirty="0" smtClean="0"/>
              <a:t>= (436 + 243)-(2(432))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3000" cap="none" dirty="0"/>
              <a:t>	</a:t>
            </a:r>
            <a:r>
              <a:rPr lang="en-CA" sz="3000" cap="none" dirty="0" smtClean="0"/>
              <a:t>= (679) – (864)</a:t>
            </a:r>
          </a:p>
          <a:p>
            <a:pPr marL="0" indent="0">
              <a:buNone/>
            </a:pPr>
            <a:r>
              <a:rPr lang="en-CA" sz="3000" cap="none" dirty="0"/>
              <a:t>	</a:t>
            </a:r>
            <a:r>
              <a:rPr lang="en-CA" sz="3000" cap="none" dirty="0" smtClean="0"/>
              <a:t>= -185 kJ/</a:t>
            </a:r>
            <a:r>
              <a:rPr lang="en-CA" sz="3000" cap="none" dirty="0" err="1" smtClean="0"/>
              <a:t>mol</a:t>
            </a:r>
            <a:r>
              <a:rPr lang="en-CA" sz="3000" cap="none" dirty="0" smtClean="0"/>
              <a:t> of hydrogen</a:t>
            </a:r>
            <a:endParaRPr lang="en-CA" sz="3000" cap="none" dirty="0"/>
          </a:p>
          <a:p>
            <a:pPr marL="0" indent="0">
              <a:buFont typeface="Arial" panose="020B0604020202020204" pitchFamily="34" charset="0"/>
              <a:buNone/>
            </a:pPr>
            <a:endParaRPr lang="en-CA" sz="3000" cap="none" dirty="0" smtClean="0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82928"/>
              </p:ext>
            </p:extLst>
          </p:nvPr>
        </p:nvGraphicFramePr>
        <p:xfrm>
          <a:off x="9566795" y="1152753"/>
          <a:ext cx="2575102" cy="554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Bond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Energy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H-H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436 kJ/mol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H-O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460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H-F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570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H-Cl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432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C-H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413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C-C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347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C=C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607</a:t>
                      </a:r>
                      <a:r>
                        <a:rPr lang="en-CA" sz="2000" baseline="0" dirty="0" smtClean="0"/>
                        <a:t> </a:t>
                      </a:r>
                      <a:r>
                        <a:rPr lang="en-CA" sz="2000" dirty="0" smtClean="0"/>
                        <a:t>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C-O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358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44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O=O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498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44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745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Cl-Cl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243 kJ/mol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N=N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418 kJ/mol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631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9406990" y="1449950"/>
            <a:ext cx="303568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9435958" y="5417112"/>
            <a:ext cx="303568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9336505" y="2669498"/>
            <a:ext cx="303568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8657280" y="2491247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CA" sz="4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n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378" y="5084631"/>
            <a:ext cx="2614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b="1" dirty="0" smtClean="0"/>
              <a:t>P 419 </a:t>
            </a:r>
            <a:r>
              <a:rPr lang="en-CA" sz="5000" b="1" dirty="0" smtClean="0">
                <a:sym typeface="Wingdings" panose="05000000000000000000" pitchFamily="2" charset="2"/>
              </a:rPr>
              <a:t></a:t>
            </a:r>
            <a:endParaRPr lang="en-CA" sz="5000" b="1" dirty="0"/>
          </a:p>
        </p:txBody>
      </p:sp>
    </p:spTree>
    <p:extLst>
      <p:ext uri="{BB962C8B-B14F-4D97-AF65-F5344CB8AC3E}">
        <p14:creationId xmlns:p14="http://schemas.microsoft.com/office/powerpoint/2010/main" val="20961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p"/>
      <p:bldP spid="15" grpId="0" animBg="1"/>
      <p:bldP spid="16" grpId="0" animBg="1"/>
      <p:bldP spid="17" grpId="0" animBg="1"/>
      <p:bldP spid="1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10" y="138876"/>
            <a:ext cx="10364451" cy="1596177"/>
          </a:xfrm>
        </p:spPr>
        <p:txBody>
          <a:bodyPr/>
          <a:lstStyle/>
          <a:p>
            <a:r>
              <a:rPr lang="en-CA" dirty="0" smtClean="0"/>
              <a:t>Why do an estimate????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58946" y="1735053"/>
                <a:ext cx="5033054" cy="1362990"/>
              </a:xfrm>
            </p:spPr>
            <p:txBody>
              <a:bodyPr>
                <a:noAutofit/>
              </a:bodyPr>
              <a:lstStyle/>
              <a:p>
                <a:r>
                  <a:rPr lang="en-CA" sz="3000" cap="none" dirty="0" smtClean="0"/>
                  <a:t>Can’t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3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sz="3000" cap="none" dirty="0" smtClean="0"/>
              </a:p>
              <a:p>
                <a:r>
                  <a:rPr lang="en-CA" sz="3000" cap="none" dirty="0" smtClean="0"/>
                  <a:t>Dealing with a macromolecule  </a:t>
                </a:r>
                <a:endParaRPr lang="en-CA" sz="3000" cap="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58946" y="1735053"/>
                <a:ext cx="5033054" cy="1362990"/>
              </a:xfrm>
              <a:blipFill>
                <a:blip r:embed="rId2"/>
                <a:stretch>
                  <a:fillRect l="-2421" r="-5327" b="-11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phospholip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986"/>
            <a:ext cx="6200775" cy="45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3069"/>
            <a:ext cx="5476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" y="36637"/>
            <a:ext cx="12083838" cy="865167"/>
          </a:xfrm>
        </p:spPr>
        <p:txBody>
          <a:bodyPr>
            <a:noAutofit/>
          </a:bodyPr>
          <a:lstStyle/>
          <a:p>
            <a:pPr algn="l"/>
            <a:r>
              <a:rPr lang="en-CA" sz="3500" cap="none" dirty="0" smtClean="0"/>
              <a:t>Use bond energies to determine the enthalpy of the following </a:t>
            </a:r>
            <a:r>
              <a:rPr lang="en-CA" sz="3500" cap="none" dirty="0" err="1" smtClean="0"/>
              <a:t>rxns</a:t>
            </a:r>
            <a:r>
              <a:rPr lang="en-CA" sz="3500" cap="none" dirty="0" smtClean="0"/>
              <a:t>.</a:t>
            </a:r>
            <a:endParaRPr lang="en-CA" sz="3500" cap="none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63112"/>
              </p:ext>
            </p:extLst>
          </p:nvPr>
        </p:nvGraphicFramePr>
        <p:xfrm>
          <a:off x="9566795" y="1087925"/>
          <a:ext cx="2575102" cy="56198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731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Bond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Energy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H-H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436 kJ/mol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H-O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460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H-F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570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H-Cl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432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C-H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413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C-C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347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C=C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607</a:t>
                      </a:r>
                      <a:r>
                        <a:rPr lang="en-CA" sz="2000" baseline="0" dirty="0" smtClean="0"/>
                        <a:t> </a:t>
                      </a:r>
                      <a:r>
                        <a:rPr lang="en-CA" sz="2000" dirty="0" smtClean="0"/>
                        <a:t>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C-O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358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O=O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498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745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Cl-Cl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243 kJ/mol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N=N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418 kJ/mol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N=O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631 kJ/</a:t>
                      </a:r>
                      <a:r>
                        <a:rPr lang="en-CA" sz="2000" dirty="0" err="1" smtClean="0"/>
                        <a:t>mol</a:t>
                      </a:r>
                      <a:endParaRPr lang="en-CA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227" y="682590"/>
            <a:ext cx="51038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4000" b="1" dirty="0" smtClean="0"/>
              <a:t>2H</a:t>
            </a:r>
            <a:r>
              <a:rPr lang="en-CA" sz="4000" b="1" baseline="-25000" dirty="0" smtClean="0"/>
              <a:t>2</a:t>
            </a:r>
            <a:r>
              <a:rPr lang="en-CA" sz="4000" b="1" dirty="0" smtClean="0"/>
              <a:t> + O</a:t>
            </a:r>
            <a:r>
              <a:rPr lang="en-CA" sz="4000" b="1" baseline="-25000" dirty="0" smtClean="0"/>
              <a:t>2</a:t>
            </a:r>
            <a:r>
              <a:rPr lang="en-CA" sz="4000" b="1" dirty="0" smtClean="0"/>
              <a:t> </a:t>
            </a:r>
            <a:r>
              <a:rPr lang="en-CA" sz="4000" b="1" dirty="0" smtClean="0">
                <a:sym typeface="Wingdings" panose="05000000000000000000" pitchFamily="2" charset="2"/>
              </a:rPr>
              <a:t> 2 H</a:t>
            </a:r>
            <a:r>
              <a:rPr lang="en-CA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CA" sz="4000" b="1" dirty="0" smtClean="0">
                <a:sym typeface="Wingdings" panose="05000000000000000000" pitchFamily="2" charset="2"/>
              </a:rPr>
              <a:t>O</a:t>
            </a:r>
            <a:endParaRPr lang="en-CA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59" y="5451022"/>
            <a:ext cx="935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Lewis dot diagrams help to determine what bonds are present.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364924"/>
                <a:ext cx="5454316" cy="181588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𝑏𝑟𝑜𝑘𝑒𝑛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𝑓𝑜𝑟𝑚𝑒𝑑</m:t>
                    </m:r>
                  </m:oMath>
                </a14:m>
                <a:r>
                  <a:rPr lang="en-CA" sz="2800" dirty="0" smtClean="0"/>
                  <a:t>)</a:t>
                </a:r>
              </a:p>
              <a:p>
                <a:r>
                  <a:rPr lang="en-CA" sz="2800" dirty="0" smtClean="0"/>
                  <a:t>          = (2(436) + 498) – (4(460))</a:t>
                </a:r>
                <a:endParaRPr lang="en-CA" sz="2800" dirty="0"/>
              </a:p>
              <a:p>
                <a:r>
                  <a:rPr lang="en-CA" sz="2800" dirty="0"/>
                  <a:t>	</a:t>
                </a:r>
                <a:r>
                  <a:rPr lang="en-CA" sz="2800" dirty="0" smtClean="0"/>
                  <a:t>	= (1370) </a:t>
                </a:r>
                <a:r>
                  <a:rPr lang="en-CA" sz="2800" dirty="0"/>
                  <a:t>– </a:t>
                </a:r>
                <a:r>
                  <a:rPr lang="en-CA" sz="2800" dirty="0" smtClean="0"/>
                  <a:t>(1840)</a:t>
                </a:r>
                <a:endParaRPr lang="en-CA" sz="2800" dirty="0"/>
              </a:p>
              <a:p>
                <a:r>
                  <a:rPr lang="en-CA" sz="2800" dirty="0"/>
                  <a:t>	</a:t>
                </a:r>
                <a:r>
                  <a:rPr lang="en-CA" sz="2800" dirty="0" smtClean="0"/>
                  <a:t>	= -470 </a:t>
                </a:r>
                <a:r>
                  <a:rPr lang="en-CA" sz="2800" dirty="0"/>
                  <a:t>kJ/</a:t>
                </a:r>
                <a:r>
                  <a:rPr lang="en-CA" sz="2800" dirty="0" err="1"/>
                  <a:t>mol</a:t>
                </a:r>
                <a:r>
                  <a:rPr lang="en-CA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4924"/>
                <a:ext cx="5454316" cy="1815882"/>
              </a:xfrm>
              <a:prstGeom prst="rect">
                <a:avLst/>
              </a:prstGeom>
              <a:blipFill>
                <a:blip r:embed="rId2"/>
                <a:stretch>
                  <a:fillRect t="-3691" b="-8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685550"/>
                <a:ext cx="8915400" cy="181588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𝑏𝑟𝑜𝑘𝑒𝑛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𝑓𝑜𝑟𝑚𝑒𝑑</m:t>
                    </m:r>
                  </m:oMath>
                </a14:m>
                <a:r>
                  <a:rPr lang="en-CA" sz="2800" dirty="0" smtClean="0"/>
                  <a:t>)</a:t>
                </a:r>
              </a:p>
              <a:p>
                <a:r>
                  <a:rPr lang="en-CA" sz="2800" dirty="0" smtClean="0"/>
                  <a:t>		= (5(413)+347+358+460) – (4(413)+607+2(460))</a:t>
                </a:r>
                <a:endParaRPr lang="en-CA" sz="2800" dirty="0"/>
              </a:p>
              <a:p>
                <a:r>
                  <a:rPr lang="en-CA" sz="2800" dirty="0"/>
                  <a:t>	</a:t>
                </a:r>
                <a:r>
                  <a:rPr lang="en-CA" sz="2800" dirty="0" smtClean="0"/>
                  <a:t>	= (3230) </a:t>
                </a:r>
                <a:r>
                  <a:rPr lang="en-CA" sz="2800" dirty="0"/>
                  <a:t>– </a:t>
                </a:r>
                <a:r>
                  <a:rPr lang="en-CA" sz="2800" dirty="0" smtClean="0"/>
                  <a:t>(3179)</a:t>
                </a:r>
                <a:endParaRPr lang="en-CA" sz="2800" dirty="0"/>
              </a:p>
              <a:p>
                <a:r>
                  <a:rPr lang="en-CA" sz="2800" dirty="0"/>
                  <a:t>	</a:t>
                </a:r>
                <a:r>
                  <a:rPr lang="en-CA" sz="2800" dirty="0" smtClean="0"/>
                  <a:t>	= 51 </a:t>
                </a:r>
                <a:r>
                  <a:rPr lang="en-CA" sz="2800" dirty="0"/>
                  <a:t>kJ/</a:t>
                </a:r>
                <a:r>
                  <a:rPr lang="en-CA" sz="2800" dirty="0" err="1"/>
                  <a:t>mol</a:t>
                </a:r>
                <a:r>
                  <a:rPr lang="en-CA" sz="28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5550"/>
                <a:ext cx="8915400" cy="1815882"/>
              </a:xfrm>
              <a:prstGeom prst="rect">
                <a:avLst/>
              </a:prstGeom>
              <a:blipFill>
                <a:blip r:embed="rId3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bond energy questions si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73" y="2277382"/>
            <a:ext cx="5145820" cy="14574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70453" y="559638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4373"/>
          </a:xfrm>
        </p:spPr>
        <p:txBody>
          <a:bodyPr/>
          <a:lstStyle/>
          <a:p>
            <a:pPr algn="l"/>
            <a:r>
              <a:rPr lang="en-CA" dirty="0" smtClean="0"/>
              <a:t>∆h – phase changes</a:t>
            </a:r>
            <a:endParaRPr lang="en-CA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82" y="1126999"/>
            <a:ext cx="5566349" cy="46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521" y="5180835"/>
            <a:ext cx="3807726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/>
              <a:t>Change in </a:t>
            </a:r>
            <a:r>
              <a:rPr lang="en-CA" sz="5000" dirty="0" err="1" smtClean="0"/>
              <a:t>E</a:t>
            </a:r>
            <a:r>
              <a:rPr lang="en-CA" sz="5000" baseline="-25000" dirty="0" err="1" smtClean="0"/>
              <a:t>k</a:t>
            </a:r>
            <a:endParaRPr lang="en-CA" sz="5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41486" y="5036457"/>
            <a:ext cx="4789715" cy="319314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307756" y="4077553"/>
            <a:ext cx="3107442" cy="1278218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460343" y="2799335"/>
            <a:ext cx="870857" cy="2556436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924" y="1704378"/>
            <a:ext cx="3807726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/>
              <a:t>Change in E</a:t>
            </a:r>
            <a:r>
              <a:rPr lang="en-CA" sz="5000" baseline="-25000" dirty="0"/>
              <a:t>p</a:t>
            </a:r>
            <a:endParaRPr lang="en-CA" sz="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07150" y="2343028"/>
            <a:ext cx="1978177" cy="73160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4148" y="2343028"/>
            <a:ext cx="100502" cy="188801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45452" y="3460170"/>
            <a:ext cx="2812714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Energy increases </a:t>
            </a:r>
            <a:r>
              <a:rPr lang="en-CA" sz="3000" dirty="0" smtClean="0"/>
              <a:t>the speed </a:t>
            </a:r>
            <a:r>
              <a:rPr lang="en-CA" sz="3000" dirty="0" smtClean="0"/>
              <a:t>of molecules</a:t>
            </a:r>
            <a:endParaRPr lang="en-CA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85172" y="2762885"/>
            <a:ext cx="235182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Energy breaks intermolecular bonds</a:t>
            </a:r>
            <a:endParaRPr lang="en-CA" sz="3000" dirty="0"/>
          </a:p>
        </p:txBody>
      </p:sp>
      <p:sp>
        <p:nvSpPr>
          <p:cNvPr id="35" name="Rectangle 34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sketch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Stop -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4662" y="2044640"/>
            <a:ext cx="10363200" cy="3151794"/>
          </a:xfrm>
        </p:spPr>
        <p:txBody>
          <a:bodyPr>
            <a:noAutofit/>
          </a:bodyPr>
          <a:lstStyle/>
          <a:p>
            <a:r>
              <a:rPr lang="en-US" altLang="en-US" sz="3000" dirty="0" smtClean="0"/>
              <a:t>Some reactions occur in multiple steps.</a:t>
            </a:r>
          </a:p>
          <a:p>
            <a:endParaRPr lang="en-US" altLang="en-US" sz="3000" dirty="0" smtClean="0"/>
          </a:p>
          <a:p>
            <a:endParaRPr lang="en-US" altLang="en-US" sz="3000" dirty="0" smtClean="0"/>
          </a:p>
          <a:p>
            <a:endParaRPr lang="en-US" altLang="en-US" sz="3000" dirty="0" smtClean="0"/>
          </a:p>
          <a:p>
            <a:r>
              <a:rPr lang="en-US" altLang="en-US" sz="3000" dirty="0" smtClean="0"/>
              <a:t>Each step has an enthalpy value.</a:t>
            </a:r>
            <a:endParaRPr lang="en-US" altLang="en-US" sz="30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90800" y="27432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</a:t>
            </a:r>
            <a:r>
              <a:rPr lang="en-US" altLang="en-US" baseline="-25000"/>
              <a:t>(s)</a:t>
            </a:r>
            <a:r>
              <a:rPr lang="en-US" altLang="en-US"/>
              <a:t>	+ O</a:t>
            </a:r>
            <a:r>
              <a:rPr lang="en-US" altLang="en-US" baseline="-25000"/>
              <a:t>2(g)</a:t>
            </a:r>
            <a:r>
              <a:rPr lang="en-US" altLang="en-US"/>
              <a:t>  →  SO</a:t>
            </a:r>
            <a:r>
              <a:rPr lang="en-US" altLang="en-US" baseline="-25000"/>
              <a:t>2(g)</a:t>
            </a:r>
            <a:r>
              <a:rPr lang="en-US" altLang="en-US"/>
              <a:t> 		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14600" y="35814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SO</a:t>
            </a:r>
            <a:r>
              <a:rPr lang="en-US" altLang="en-US" baseline="-25000"/>
              <a:t>2(g)</a:t>
            </a:r>
            <a:r>
              <a:rPr lang="en-US" altLang="en-US"/>
              <a:t> + ½ O</a:t>
            </a:r>
            <a:r>
              <a:rPr lang="en-US" altLang="en-US" baseline="-25000"/>
              <a:t>2(g)</a:t>
            </a:r>
            <a:r>
              <a:rPr lang="en-US" altLang="en-US"/>
              <a:t>  →  SO</a:t>
            </a:r>
            <a:r>
              <a:rPr lang="en-US" altLang="en-US" baseline="-25000"/>
              <a:t>3(g)</a:t>
            </a:r>
            <a:r>
              <a:rPr lang="en-US" altLang="en-US"/>
              <a:t> 		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620000" y="27432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∆H = -296.8kJ		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620000" y="35814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∆H = -99.2kJ		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314735" y="626269"/>
            <a:ext cx="16287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To Make: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7367316">
            <a:off x="8462169" y="4872831"/>
            <a:ext cx="1238250" cy="331788"/>
          </a:xfrm>
          <a:prstGeom prst="rightArrow">
            <a:avLst>
              <a:gd name="adj1" fmla="val 50000"/>
              <a:gd name="adj2" fmla="val 93301"/>
            </a:avLst>
          </a:prstGeom>
          <a:solidFill>
            <a:schemeClr val="accent2"/>
          </a:solidFill>
          <a:ln w="31750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5625952">
            <a:off x="9071769" y="1748631"/>
            <a:ext cx="1085850" cy="331788"/>
          </a:xfrm>
          <a:prstGeom prst="rightArrow">
            <a:avLst>
              <a:gd name="adj1" fmla="val 50000"/>
              <a:gd name="adj2" fmla="val 81818"/>
            </a:avLst>
          </a:prstGeom>
          <a:solidFill>
            <a:schemeClr val="accent2"/>
          </a:solidFill>
          <a:ln w="349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314700" y="772506"/>
                <a:ext cx="4724400" cy="685800"/>
              </a:xfrm>
              <a:prstGeom prst="rect">
                <a:avLst/>
              </a:prstGeom>
              <a:noFill/>
              <a:ln w="28575">
                <a:solidFill>
                  <a:srgbClr val="66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S</a:t>
                </a:r>
                <a:r>
                  <a:rPr lang="en-US" altLang="en-US" baseline="-25000" dirty="0"/>
                  <a:t>(s)</a:t>
                </a:r>
                <a:r>
                  <a:rPr lang="en-US" alt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/>
                  <a:t> O</a:t>
                </a:r>
                <a:r>
                  <a:rPr lang="en-US" altLang="en-US" baseline="-25000" dirty="0" smtClean="0"/>
                  <a:t>2(g</a:t>
                </a:r>
                <a:r>
                  <a:rPr lang="en-US" altLang="en-US" baseline="-25000" dirty="0"/>
                  <a:t>)</a:t>
                </a:r>
                <a:r>
                  <a:rPr lang="en-US" altLang="en-US" dirty="0"/>
                  <a:t>  →  SO</a:t>
                </a:r>
                <a:r>
                  <a:rPr lang="en-US" altLang="en-US" baseline="-25000" dirty="0"/>
                  <a:t>3(g)</a:t>
                </a:r>
                <a:r>
                  <a:rPr lang="en-US" altLang="en-US" dirty="0"/>
                  <a:t> 		</a:t>
                </a:r>
              </a:p>
            </p:txBody>
          </p:sp>
        </mc:Choice>
        <mc:Fallback xmlns="">
          <p:sp>
            <p:nvSpPr>
              <p:cNvPr id="1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772506"/>
                <a:ext cx="4724400" cy="685800"/>
              </a:xfrm>
              <a:prstGeom prst="rect">
                <a:avLst/>
              </a:prstGeom>
              <a:blipFill>
                <a:blip r:embed="rId2"/>
                <a:stretch>
                  <a:fillRect l="-3077" b="-23932"/>
                </a:stretch>
              </a:blipFill>
              <a:ln w="28575">
                <a:solidFill>
                  <a:srgbClr val="66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4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4" grpId="0"/>
      <p:bldP spid="15365" grpId="0"/>
      <p:bldP spid="15367" grpId="0"/>
      <p:bldP spid="153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232609" y="1300162"/>
            <a:ext cx="11734801" cy="3424237"/>
          </a:xfrm>
        </p:spPr>
        <p:txBody>
          <a:bodyPr>
            <a:normAutofit/>
          </a:bodyPr>
          <a:lstStyle/>
          <a:p>
            <a:r>
              <a:rPr lang="en-US" altLang="en-US" sz="3000" b="1" cap="none" dirty="0" smtClean="0"/>
              <a:t>The enthalpy of a </a:t>
            </a:r>
            <a:r>
              <a:rPr lang="en-US" altLang="en-US" sz="3000" b="1" cap="none" dirty="0" err="1" smtClean="0"/>
              <a:t>rxn</a:t>
            </a:r>
            <a:r>
              <a:rPr lang="en-US" altLang="en-US" sz="3000" b="1" cap="none" dirty="0" smtClean="0"/>
              <a:t> is the same whether it happens in one step or in a series of steps.</a:t>
            </a:r>
          </a:p>
          <a:p>
            <a:r>
              <a:rPr lang="en-US" altLang="en-US" sz="3000" b="1" cap="none" dirty="0" smtClean="0"/>
              <a:t>Therefore enthalpy values of known </a:t>
            </a:r>
            <a:r>
              <a:rPr lang="en-US" altLang="en-US" sz="3000" b="1" cap="none" dirty="0" err="1" smtClean="0"/>
              <a:t>rxns</a:t>
            </a:r>
            <a:r>
              <a:rPr lang="en-US" altLang="en-US" sz="3000" b="1" cap="none" dirty="0" smtClean="0"/>
              <a:t> can be added to give the enthalpy of a needed </a:t>
            </a:r>
            <a:r>
              <a:rPr lang="en-US" altLang="en-US" sz="3000" b="1" cap="none" dirty="0" err="1" smtClean="0"/>
              <a:t>rxn</a:t>
            </a:r>
            <a:r>
              <a:rPr lang="en-US" altLang="en-US" sz="3000" b="1" cap="none" dirty="0" smtClean="0"/>
              <a:t>. </a:t>
            </a:r>
            <a:endParaRPr lang="en-US" altLang="en-US" sz="3000" b="1" cap="none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14600" y="40386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</a:t>
            </a:r>
            <a:r>
              <a:rPr lang="en-US" altLang="en-US" baseline="-25000"/>
              <a:t>(s)</a:t>
            </a:r>
            <a:r>
              <a:rPr lang="en-US" altLang="en-US"/>
              <a:t>	+ O</a:t>
            </a:r>
            <a:r>
              <a:rPr lang="en-US" altLang="en-US" baseline="-25000"/>
              <a:t>2(g)</a:t>
            </a:r>
            <a:r>
              <a:rPr lang="en-US" altLang="en-US"/>
              <a:t>  →  SO</a:t>
            </a:r>
            <a:r>
              <a:rPr lang="en-US" altLang="en-US" baseline="-25000"/>
              <a:t>2(g)</a:t>
            </a:r>
            <a:r>
              <a:rPr lang="en-US" altLang="en-US"/>
              <a:t> 		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14600" y="46482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SO</a:t>
            </a:r>
            <a:r>
              <a:rPr lang="en-US" altLang="en-US" baseline="-25000"/>
              <a:t>2(g)</a:t>
            </a:r>
            <a:r>
              <a:rPr lang="en-US" altLang="en-US"/>
              <a:t> + ½ O</a:t>
            </a:r>
            <a:r>
              <a:rPr lang="en-US" altLang="en-US" baseline="-25000"/>
              <a:t>2(g)</a:t>
            </a:r>
            <a:r>
              <a:rPr lang="en-US" altLang="en-US"/>
              <a:t>  →  SO</a:t>
            </a:r>
            <a:r>
              <a:rPr lang="en-US" altLang="en-US" baseline="-25000"/>
              <a:t>3(g)</a:t>
            </a:r>
            <a:r>
              <a:rPr lang="en-US" altLang="en-US"/>
              <a:t> 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Rectangle 8"/>
              <p:cNvSpPr>
                <a:spLocks noChangeArrowheads="1"/>
              </p:cNvSpPr>
              <p:nvPr/>
            </p:nvSpPr>
            <p:spPr bwMode="auto">
              <a:xfrm>
                <a:off x="2514600" y="5486400"/>
                <a:ext cx="4724400" cy="685800"/>
              </a:xfrm>
              <a:prstGeom prst="rect">
                <a:avLst/>
              </a:prstGeom>
              <a:noFill/>
              <a:ln w="28575">
                <a:solidFill>
                  <a:srgbClr val="66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S</a:t>
                </a:r>
                <a:r>
                  <a:rPr lang="en-US" altLang="en-US" baseline="-25000" dirty="0"/>
                  <a:t>(s)</a:t>
                </a:r>
                <a:r>
                  <a:rPr lang="en-US" alt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/>
                  <a:t> O</a:t>
                </a:r>
                <a:r>
                  <a:rPr lang="en-US" altLang="en-US" baseline="-25000" dirty="0" smtClean="0"/>
                  <a:t>2(g</a:t>
                </a:r>
                <a:r>
                  <a:rPr lang="en-US" altLang="en-US" baseline="-25000" dirty="0"/>
                  <a:t>)</a:t>
                </a:r>
                <a:r>
                  <a:rPr lang="en-US" altLang="en-US" dirty="0"/>
                  <a:t>  →  SO</a:t>
                </a:r>
                <a:r>
                  <a:rPr lang="en-US" altLang="en-US" baseline="-25000" dirty="0"/>
                  <a:t>3(g)</a:t>
                </a:r>
                <a:r>
                  <a:rPr lang="en-US" altLang="en-US" dirty="0"/>
                  <a:t> 		</a:t>
                </a:r>
              </a:p>
            </p:txBody>
          </p:sp>
        </mc:Choice>
        <mc:Fallback xmlns="">
          <p:sp>
            <p:nvSpPr>
              <p:cNvPr id="1639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486400"/>
                <a:ext cx="4724400" cy="685800"/>
              </a:xfrm>
              <a:prstGeom prst="rect">
                <a:avLst/>
              </a:prstGeom>
              <a:blipFill>
                <a:blip r:embed="rId26"/>
                <a:stretch>
                  <a:fillRect l="-3077" b="-22881"/>
                </a:stretch>
              </a:blipFill>
              <a:ln w="28575">
                <a:solidFill>
                  <a:srgbClr val="66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52600" y="472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+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133600" y="5334000"/>
            <a:ext cx="7620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391400" y="40386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∆H = -</a:t>
            </a:r>
            <a:r>
              <a:rPr lang="en-US" altLang="en-US" dirty="0" smtClean="0"/>
              <a:t>296.8kJ/</a:t>
            </a:r>
            <a:r>
              <a:rPr lang="en-US" altLang="en-US" dirty="0" err="1" smtClean="0"/>
              <a:t>mol</a:t>
            </a:r>
            <a:r>
              <a:rPr lang="en-US" altLang="en-US" dirty="0"/>
              <a:t>		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391400" y="45720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∆H = -</a:t>
            </a:r>
            <a:r>
              <a:rPr lang="en-US" altLang="en-US" dirty="0" smtClean="0"/>
              <a:t>99.2kJ/</a:t>
            </a:r>
            <a:r>
              <a:rPr lang="en-US" altLang="en-US" dirty="0" err="1" smtClean="0"/>
              <a:t>mol</a:t>
            </a:r>
            <a:r>
              <a:rPr lang="en-US" altLang="en-US" dirty="0"/>
              <a:t>		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391400" y="5486400"/>
            <a:ext cx="3613484" cy="685800"/>
          </a:xfrm>
          <a:prstGeom prst="rect">
            <a:avLst/>
          </a:prstGeom>
          <a:solidFill>
            <a:srgbClr val="99CCFF"/>
          </a:solidFill>
          <a:ln w="476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∆H = -</a:t>
            </a:r>
            <a:r>
              <a:rPr lang="en-US" altLang="en-US" b="1" dirty="0" smtClean="0"/>
              <a:t>396kJ/</a:t>
            </a:r>
            <a:r>
              <a:rPr lang="en-US" altLang="en-US" b="1" dirty="0" err="1" smtClean="0"/>
              <a:t>mol</a:t>
            </a:r>
            <a:r>
              <a:rPr lang="en-US" altLang="en-US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483" y="362189"/>
            <a:ext cx="11020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0" b="1" u="sng" dirty="0" smtClean="0"/>
              <a:t>Hess’ Law of Constant Heat Summation:</a:t>
            </a:r>
            <a:endParaRPr lang="en-CA" sz="50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5771573" y="89450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6" name="SMARTInkShape-25"/>
          <p:cNvSpPr/>
          <p:nvPr>
            <p:custDataLst>
              <p:tags r:id="rId1"/>
            </p:custDataLst>
          </p:nvPr>
        </p:nvSpPr>
        <p:spPr>
          <a:xfrm>
            <a:off x="5486529" y="4019550"/>
            <a:ext cx="552322" cy="447672"/>
          </a:xfrm>
          <a:custGeom>
            <a:avLst/>
            <a:gdLst/>
            <a:ahLst/>
            <a:cxnLst/>
            <a:rect l="0" t="0" r="0" b="0"/>
            <a:pathLst>
              <a:path w="552322" h="447672">
                <a:moveTo>
                  <a:pt x="552321" y="9525"/>
                </a:moveTo>
                <a:lnTo>
                  <a:pt x="552321" y="9525"/>
                </a:lnTo>
                <a:lnTo>
                  <a:pt x="526882" y="19886"/>
                </a:lnTo>
                <a:lnTo>
                  <a:pt x="481426" y="58896"/>
                </a:lnTo>
                <a:lnTo>
                  <a:pt x="435741" y="97401"/>
                </a:lnTo>
                <a:lnTo>
                  <a:pt x="390095" y="135097"/>
                </a:lnTo>
                <a:lnTo>
                  <a:pt x="346477" y="177396"/>
                </a:lnTo>
                <a:lnTo>
                  <a:pt x="306502" y="204179"/>
                </a:lnTo>
                <a:lnTo>
                  <a:pt x="266932" y="233301"/>
                </a:lnTo>
                <a:lnTo>
                  <a:pt x="228542" y="254928"/>
                </a:lnTo>
                <a:lnTo>
                  <a:pt x="183678" y="290589"/>
                </a:lnTo>
                <a:lnTo>
                  <a:pt x="142923" y="318138"/>
                </a:lnTo>
                <a:lnTo>
                  <a:pt x="95317" y="354449"/>
                </a:lnTo>
                <a:lnTo>
                  <a:pt x="48337" y="399267"/>
                </a:lnTo>
                <a:lnTo>
                  <a:pt x="14829" y="432718"/>
                </a:lnTo>
                <a:lnTo>
                  <a:pt x="11810" y="438558"/>
                </a:lnTo>
                <a:lnTo>
                  <a:pt x="11006" y="441597"/>
                </a:lnTo>
                <a:lnTo>
                  <a:pt x="9410" y="443623"/>
                </a:lnTo>
                <a:lnTo>
                  <a:pt x="0" y="447628"/>
                </a:lnTo>
                <a:lnTo>
                  <a:pt x="8083" y="447671"/>
                </a:lnTo>
                <a:lnTo>
                  <a:pt x="23287" y="440070"/>
                </a:lnTo>
                <a:lnTo>
                  <a:pt x="66886" y="406171"/>
                </a:lnTo>
                <a:lnTo>
                  <a:pt x="112669" y="370811"/>
                </a:lnTo>
                <a:lnTo>
                  <a:pt x="159678" y="336139"/>
                </a:lnTo>
                <a:lnTo>
                  <a:pt x="200872" y="304772"/>
                </a:lnTo>
                <a:lnTo>
                  <a:pt x="242593" y="278351"/>
                </a:lnTo>
                <a:lnTo>
                  <a:pt x="283404" y="242795"/>
                </a:lnTo>
                <a:lnTo>
                  <a:pt x="329942" y="202916"/>
                </a:lnTo>
                <a:lnTo>
                  <a:pt x="376361" y="160019"/>
                </a:lnTo>
                <a:lnTo>
                  <a:pt x="404554" y="131949"/>
                </a:lnTo>
                <a:lnTo>
                  <a:pt x="439494" y="101415"/>
                </a:lnTo>
                <a:lnTo>
                  <a:pt x="472819" y="54146"/>
                </a:lnTo>
                <a:lnTo>
                  <a:pt x="488804" y="30309"/>
                </a:lnTo>
                <a:lnTo>
                  <a:pt x="49517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400" name="SMARTInkShape-Group8"/>
          <p:cNvGrpSpPr/>
          <p:nvPr/>
        </p:nvGrpSpPr>
        <p:grpSpPr>
          <a:xfrm>
            <a:off x="2657475" y="4746037"/>
            <a:ext cx="598547" cy="321264"/>
            <a:chOff x="2657475" y="4746037"/>
            <a:chExt cx="598547" cy="321264"/>
          </a:xfrm>
        </p:grpSpPr>
        <p:sp>
          <p:nvSpPr>
            <p:cNvPr id="57" name="SMARTInkShape-26"/>
            <p:cNvSpPr/>
            <p:nvPr>
              <p:custDataLst>
                <p:tags r:id="rId2"/>
              </p:custDataLst>
            </p:nvPr>
          </p:nvSpPr>
          <p:spPr>
            <a:xfrm>
              <a:off x="3209925" y="4746037"/>
              <a:ext cx="46097" cy="54564"/>
            </a:xfrm>
            <a:custGeom>
              <a:avLst/>
              <a:gdLst/>
              <a:ahLst/>
              <a:cxnLst/>
              <a:rect l="0" t="0" r="0" b="0"/>
              <a:pathLst>
                <a:path w="46097" h="54564">
                  <a:moveTo>
                    <a:pt x="28575" y="16463"/>
                  </a:moveTo>
                  <a:lnTo>
                    <a:pt x="28575" y="16463"/>
                  </a:lnTo>
                  <a:lnTo>
                    <a:pt x="43744" y="1293"/>
                  </a:lnTo>
                  <a:lnTo>
                    <a:pt x="46096" y="0"/>
                  </a:lnTo>
                  <a:lnTo>
                    <a:pt x="45548" y="2313"/>
                  </a:lnTo>
                  <a:lnTo>
                    <a:pt x="34515" y="18724"/>
                  </a:lnTo>
                  <a:lnTo>
                    <a:pt x="0" y="54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Shape-27"/>
            <p:cNvSpPr/>
            <p:nvPr>
              <p:custDataLst>
                <p:tags r:id="rId3"/>
              </p:custDataLst>
            </p:nvPr>
          </p:nvSpPr>
          <p:spPr>
            <a:xfrm>
              <a:off x="3095625" y="4791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Shape-28"/>
            <p:cNvSpPr/>
            <p:nvPr>
              <p:custDataLst>
                <p:tags r:id="rId4"/>
              </p:custDataLst>
            </p:nvPr>
          </p:nvSpPr>
          <p:spPr>
            <a:xfrm>
              <a:off x="2752725" y="50006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Shape-29"/>
            <p:cNvSpPr/>
            <p:nvPr>
              <p:custDataLst>
                <p:tags r:id="rId5"/>
              </p:custDataLst>
            </p:nvPr>
          </p:nvSpPr>
          <p:spPr>
            <a:xfrm>
              <a:off x="2838450" y="4943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30"/>
            <p:cNvSpPr/>
            <p:nvPr>
              <p:custDataLst>
                <p:tags r:id="rId6"/>
              </p:custDataLst>
            </p:nvPr>
          </p:nvSpPr>
          <p:spPr>
            <a:xfrm>
              <a:off x="3019425" y="4772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MARTInkShape-31"/>
            <p:cNvSpPr/>
            <p:nvPr>
              <p:custDataLst>
                <p:tags r:id="rId7"/>
              </p:custDataLst>
            </p:nvPr>
          </p:nvSpPr>
          <p:spPr>
            <a:xfrm>
              <a:off x="2743200" y="497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MARTInkShape-32"/>
            <p:cNvSpPr/>
            <p:nvPr>
              <p:custDataLst>
                <p:tags r:id="rId8"/>
              </p:custDataLst>
            </p:nvPr>
          </p:nvSpPr>
          <p:spPr>
            <a:xfrm>
              <a:off x="3028950" y="4752230"/>
              <a:ext cx="94423" cy="29321"/>
            </a:xfrm>
            <a:custGeom>
              <a:avLst/>
              <a:gdLst/>
              <a:ahLst/>
              <a:cxnLst/>
              <a:rect l="0" t="0" r="0" b="0"/>
              <a:pathLst>
                <a:path w="94423" h="29321">
                  <a:moveTo>
                    <a:pt x="66675" y="19795"/>
                  </a:moveTo>
                  <a:lnTo>
                    <a:pt x="66675" y="19795"/>
                  </a:lnTo>
                  <a:lnTo>
                    <a:pt x="94009" y="0"/>
                  </a:lnTo>
                  <a:lnTo>
                    <a:pt x="94422" y="249"/>
                  </a:lnTo>
                  <a:lnTo>
                    <a:pt x="50348" y="13959"/>
                  </a:lnTo>
                  <a:lnTo>
                    <a:pt x="0" y="29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84" name="SMARTInkShape-33"/>
            <p:cNvSpPr/>
            <p:nvPr>
              <p:custDataLst>
                <p:tags r:id="rId9"/>
              </p:custDataLst>
            </p:nvPr>
          </p:nvSpPr>
          <p:spPr>
            <a:xfrm>
              <a:off x="2847975" y="4905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85" name="SMARTInkShape-34"/>
            <p:cNvSpPr/>
            <p:nvPr>
              <p:custDataLst>
                <p:tags r:id="rId10"/>
              </p:custDataLst>
            </p:nvPr>
          </p:nvSpPr>
          <p:spPr>
            <a:xfrm>
              <a:off x="2752725" y="49625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86" name="SMARTInkShape-35"/>
            <p:cNvSpPr/>
            <p:nvPr>
              <p:custDataLst>
                <p:tags r:id="rId11"/>
              </p:custDataLst>
            </p:nvPr>
          </p:nvSpPr>
          <p:spPr>
            <a:xfrm>
              <a:off x="2790825" y="5000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88" name="SMARTInkShape-36"/>
            <p:cNvSpPr/>
            <p:nvPr>
              <p:custDataLst>
                <p:tags r:id="rId12"/>
              </p:custDataLst>
            </p:nvPr>
          </p:nvSpPr>
          <p:spPr>
            <a:xfrm>
              <a:off x="3124200" y="4786470"/>
              <a:ext cx="26468" cy="14131"/>
            </a:xfrm>
            <a:custGeom>
              <a:avLst/>
              <a:gdLst/>
              <a:ahLst/>
              <a:cxnLst/>
              <a:rect l="0" t="0" r="0" b="0"/>
              <a:pathLst>
                <a:path w="26468" h="14131">
                  <a:moveTo>
                    <a:pt x="0" y="14130"/>
                  </a:moveTo>
                  <a:lnTo>
                    <a:pt x="0" y="14130"/>
                  </a:lnTo>
                  <a:lnTo>
                    <a:pt x="23831" y="0"/>
                  </a:lnTo>
                  <a:lnTo>
                    <a:pt x="25412" y="477"/>
                  </a:lnTo>
                  <a:lnTo>
                    <a:pt x="26467" y="1853"/>
                  </a:lnTo>
                  <a:lnTo>
                    <a:pt x="26111" y="3829"/>
                  </a:lnTo>
                  <a:lnTo>
                    <a:pt x="19050" y="141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89" name="SMARTInkShape-37"/>
            <p:cNvSpPr/>
            <p:nvPr>
              <p:custDataLst>
                <p:tags r:id="rId13"/>
              </p:custDataLst>
            </p:nvPr>
          </p:nvSpPr>
          <p:spPr>
            <a:xfrm>
              <a:off x="2705100" y="5067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94" name="SMARTInkShape-38"/>
            <p:cNvSpPr/>
            <p:nvPr>
              <p:custDataLst>
                <p:tags r:id="rId14"/>
              </p:custDataLst>
            </p:nvPr>
          </p:nvSpPr>
          <p:spPr>
            <a:xfrm>
              <a:off x="2838450" y="5000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99" name="SMARTInkShape-39"/>
            <p:cNvSpPr/>
            <p:nvPr>
              <p:custDataLst>
                <p:tags r:id="rId15"/>
              </p:custDataLst>
            </p:nvPr>
          </p:nvSpPr>
          <p:spPr>
            <a:xfrm>
              <a:off x="2657475" y="502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269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 animBg="1"/>
      <p:bldP spid="16393" grpId="0"/>
      <p:bldP spid="16396" grpId="0"/>
      <p:bldP spid="16397" grpId="0"/>
      <p:bldP spid="163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2505" y="811008"/>
            <a:ext cx="11999495" cy="5236866"/>
          </a:xfrm>
        </p:spPr>
        <p:txBody>
          <a:bodyPr>
            <a:noAutofit/>
          </a:bodyPr>
          <a:lstStyle/>
          <a:p>
            <a:r>
              <a:rPr lang="en-CA" sz="3200" b="1" cap="none" dirty="0" smtClean="0"/>
              <a:t>Rules for rearranging equations:</a:t>
            </a:r>
          </a:p>
          <a:p>
            <a:pPr lvl="1"/>
            <a:r>
              <a:rPr lang="en-CA" sz="3200" b="1" cap="none" dirty="0" smtClean="0"/>
              <a:t>Step 1: </a:t>
            </a:r>
            <a:r>
              <a:rPr lang="en-CA" sz="3000" b="1" cap="none" dirty="0" smtClean="0"/>
              <a:t>Rewrite so that the reactants &amp; products are on the                                         	      desired side. (Switch </a:t>
            </a:r>
            <a:r>
              <a:rPr lang="en-CA" sz="3000" b="1" cap="none" dirty="0"/>
              <a:t>sign of ∆H when reversing an </a:t>
            </a:r>
            <a:r>
              <a:rPr lang="en-CA" sz="3000" b="1" cap="none" dirty="0" smtClean="0"/>
              <a:t>equation)</a:t>
            </a:r>
            <a:endParaRPr lang="en-CA" sz="3000" b="1" cap="none" dirty="0"/>
          </a:p>
          <a:p>
            <a:pPr lvl="1"/>
            <a:r>
              <a:rPr lang="en-CA" sz="3200" b="1" cap="none" dirty="0" smtClean="0"/>
              <a:t>Step 2: Adjust for the # of moles by multiplying the entire 	   	      equation. (You also multiply the </a:t>
            </a:r>
            <a:r>
              <a:rPr lang="en-CA" sz="3400" b="1" cap="none" dirty="0"/>
              <a:t>∆H </a:t>
            </a:r>
            <a:r>
              <a:rPr lang="en-CA" sz="3400" b="1" cap="none" dirty="0" smtClean="0"/>
              <a:t>value!)</a:t>
            </a:r>
            <a:endParaRPr lang="en-CA" sz="3200" b="1" cap="none" dirty="0"/>
          </a:p>
        </p:txBody>
      </p:sp>
      <p:sp>
        <p:nvSpPr>
          <p:cNvPr id="4" name="Rectangle 3"/>
          <p:cNvSpPr/>
          <p:nvPr/>
        </p:nvSpPr>
        <p:spPr>
          <a:xfrm>
            <a:off x="5771573" y="89450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152400" y="11906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cap="none" dirty="0" smtClean="0"/>
              <a:t>You are given….</a:t>
            </a:r>
            <a:endParaRPr lang="en-US" altLang="en-US" sz="3000" cap="none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54279" y="34704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</a:t>
            </a:r>
            <a:r>
              <a:rPr lang="en-US" altLang="en-US" baseline="-25000" dirty="0"/>
              <a:t>(s)</a:t>
            </a:r>
            <a:r>
              <a:rPr lang="en-US" altLang="en-US" dirty="0"/>
              <a:t>	+ O</a:t>
            </a:r>
            <a:r>
              <a:rPr lang="en-US" altLang="en-US" baseline="-25000" dirty="0"/>
              <a:t>2(g)</a:t>
            </a:r>
            <a:r>
              <a:rPr lang="en-US" altLang="en-US" dirty="0"/>
              <a:t> → CO</a:t>
            </a:r>
            <a:r>
              <a:rPr lang="en-US" altLang="en-US" baseline="-25000" dirty="0"/>
              <a:t>2(g)</a:t>
            </a:r>
            <a:r>
              <a:rPr lang="en-US" altLang="en-US" dirty="0"/>
              <a:t>	ΔH = -393.5 kJ/</a:t>
            </a:r>
            <a:r>
              <a:rPr lang="en-US" altLang="en-US" dirty="0" err="1"/>
              <a:t>mol</a:t>
            </a:r>
            <a:endParaRPr lang="en-US" altLang="en-US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43200" y="1094312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CO</a:t>
            </a:r>
            <a:r>
              <a:rPr lang="en-US" altLang="en-US" baseline="-25000" dirty="0"/>
              <a:t>(g)</a:t>
            </a:r>
            <a:r>
              <a:rPr lang="en-US" altLang="en-US" dirty="0"/>
              <a:t> + ½ O</a:t>
            </a:r>
            <a:r>
              <a:rPr lang="en-US" altLang="en-US" baseline="-25000" dirty="0"/>
              <a:t>2(g)</a:t>
            </a:r>
            <a:r>
              <a:rPr lang="en-US" altLang="en-US" dirty="0"/>
              <a:t> → CO</a:t>
            </a:r>
            <a:r>
              <a:rPr lang="en-US" altLang="en-US" baseline="-25000" dirty="0"/>
              <a:t>2(g)</a:t>
            </a:r>
            <a:r>
              <a:rPr lang="en-US" altLang="en-US" dirty="0"/>
              <a:t>	ΔH = -283.0 kJ/</a:t>
            </a:r>
            <a:r>
              <a:rPr lang="en-US" altLang="en-US" dirty="0" err="1"/>
              <a:t>mol</a:t>
            </a:r>
            <a:endParaRPr lang="en-US" altLang="en-US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2717" y="2016786"/>
            <a:ext cx="11790947" cy="523220"/>
          </a:xfrm>
          <a:prstGeom prst="rect">
            <a:avLst/>
          </a:prstGeom>
          <a:solidFill>
            <a:schemeClr val="bg1"/>
          </a:solidFill>
          <a:ln w="4127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/>
              <a:t>Use the above </a:t>
            </a:r>
            <a:r>
              <a:rPr lang="en-US" altLang="en-US" sz="2800" dirty="0" err="1" smtClean="0"/>
              <a:t>rxns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to “create” the desired reaction &amp; calculate the enthalpy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94184" y="5219700"/>
            <a:ext cx="8458200" cy="685800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C</a:t>
            </a:r>
            <a:r>
              <a:rPr lang="en-US" altLang="en-US" b="1" baseline="-25000" dirty="0"/>
              <a:t>(s)</a:t>
            </a:r>
            <a:r>
              <a:rPr lang="en-US" altLang="en-US" b="1" dirty="0"/>
              <a:t> + ½ O</a:t>
            </a:r>
            <a:r>
              <a:rPr lang="en-US" altLang="en-US" b="1" baseline="-25000" dirty="0"/>
              <a:t>2(g)	</a:t>
            </a:r>
            <a:r>
              <a:rPr lang="en-US" altLang="en-US" b="1" dirty="0"/>
              <a:t>→ CO</a:t>
            </a:r>
            <a:r>
              <a:rPr lang="en-US" altLang="en-US" b="1" baseline="-25000" dirty="0"/>
              <a:t>(g)</a:t>
            </a:r>
            <a:r>
              <a:rPr lang="en-US" altLang="en-US" dirty="0"/>
              <a:t>		     </a:t>
            </a:r>
            <a:r>
              <a:rPr lang="en-US" altLang="en-US" sz="2400" dirty="0"/>
              <a:t>ΔH = 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		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686426" y="3231136"/>
            <a:ext cx="8877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</a:t>
            </a:r>
            <a:r>
              <a:rPr lang="en-US" altLang="en-US" baseline="-25000" dirty="0"/>
              <a:t>(s)</a:t>
            </a:r>
            <a:r>
              <a:rPr lang="en-US" altLang="en-US" dirty="0"/>
              <a:t>	+ O</a:t>
            </a:r>
            <a:r>
              <a:rPr lang="en-US" altLang="en-US" baseline="-25000" dirty="0"/>
              <a:t>2(g)</a:t>
            </a:r>
            <a:r>
              <a:rPr lang="en-US" altLang="en-US" dirty="0"/>
              <a:t>	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/>
              <a:t> </a:t>
            </a:r>
            <a:r>
              <a:rPr lang="en-US" altLang="en-US" dirty="0"/>
              <a:t>CO</a:t>
            </a:r>
            <a:r>
              <a:rPr lang="en-US" altLang="en-US" baseline="-25000" dirty="0"/>
              <a:t>2(g)</a:t>
            </a:r>
            <a:r>
              <a:rPr lang="en-US" altLang="en-US" dirty="0"/>
              <a:t>		     </a:t>
            </a:r>
            <a:r>
              <a:rPr lang="en-US" altLang="en-US" sz="2400" dirty="0"/>
              <a:t>ΔH = -393.5 kJ/</a:t>
            </a:r>
            <a:r>
              <a:rPr lang="en-US" altLang="en-US" sz="2400" dirty="0" err="1"/>
              <a:t>mol</a:t>
            </a:r>
            <a:endParaRPr lang="en-US" altLang="en-US" sz="2400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981200" y="4366419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CO</a:t>
            </a:r>
            <a:r>
              <a:rPr lang="en-US" altLang="en-US" baseline="-25000" dirty="0"/>
              <a:t>2(g) 		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CO</a:t>
            </a:r>
            <a:r>
              <a:rPr lang="en-US" altLang="en-US" baseline="-25000" dirty="0"/>
              <a:t>(g)</a:t>
            </a:r>
            <a:r>
              <a:rPr lang="en-US" altLang="en-US" dirty="0"/>
              <a:t> + ½ O</a:t>
            </a:r>
            <a:r>
              <a:rPr lang="en-US" altLang="en-US" baseline="-25000" dirty="0"/>
              <a:t>2(g)  </a:t>
            </a:r>
            <a:r>
              <a:rPr lang="en-US" altLang="en-US" sz="2400" dirty="0"/>
              <a:t>ΔH = +283 kJ/</a:t>
            </a:r>
            <a:r>
              <a:rPr lang="en-US" altLang="en-US" sz="2400" dirty="0" err="1"/>
              <a:t>mol</a:t>
            </a:r>
            <a:endParaRPr lang="en-US" altLang="en-US" sz="2400" dirty="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283368" y="5052219"/>
            <a:ext cx="8686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0" y="4343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+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828800" y="4347737"/>
            <a:ext cx="1219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4604084" y="3203245"/>
            <a:ext cx="1219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672889" y="4338262"/>
            <a:ext cx="1219200" cy="609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2783305" y="3276600"/>
            <a:ext cx="1143000" cy="5334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916656" y="3160461"/>
            <a:ext cx="1295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D60093"/>
                </a:solidFill>
              </a:rPr>
              <a:t>½O</a:t>
            </a:r>
            <a:r>
              <a:rPr lang="en-US" altLang="en-US" sz="3200" baseline="-25000">
                <a:solidFill>
                  <a:srgbClr val="D60093"/>
                </a:solidFill>
              </a:rPr>
              <a:t>2</a:t>
            </a:r>
            <a:r>
              <a:rPr lang="en-US" altLang="en-US" sz="3200"/>
              <a:t> 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705599" y="5243190"/>
            <a:ext cx="3368842" cy="553998"/>
          </a:xfrm>
          <a:prstGeom prst="rect">
            <a:avLst/>
          </a:prstGeom>
          <a:solidFill>
            <a:srgbClr val="CCFF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>
                <a:cs typeface="Arial" panose="020B0604020202020204" pitchFamily="34" charset="0"/>
              </a:rPr>
              <a:t>∆H = </a:t>
            </a:r>
            <a:r>
              <a:rPr lang="en-US" altLang="en-US" sz="3000" b="1"/>
              <a:t>-110.5 kJ/mol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924800" y="4071091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52400" y="532282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We want </a:t>
            </a:r>
            <a:r>
              <a:rPr lang="en-CA" sz="2000" dirty="0" smtClean="0">
                <a:sym typeface="Wingdings" panose="05000000000000000000" pitchFamily="2" charset="2"/>
              </a:rPr>
              <a:t>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052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 animBg="1"/>
      <p:bldP spid="18439" grpId="0" animBg="1"/>
      <p:bldP spid="18440" grpId="0"/>
      <p:bldP spid="18441" grpId="0"/>
      <p:bldP spid="18443" grpId="0"/>
      <p:bldP spid="18448" grpId="0" animBg="1"/>
      <p:bldP spid="184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89973" y="476506"/>
            <a:ext cx="10363200" cy="3424237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Given:</a:t>
            </a:r>
          </a:p>
          <a:p>
            <a:endParaRPr lang="en-US" altLang="en-US" sz="30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0" y="107645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2 Al</a:t>
            </a:r>
            <a:r>
              <a:rPr lang="en-CA" altLang="en-US" baseline="-25000" dirty="0"/>
              <a:t>(s)</a:t>
            </a:r>
            <a:r>
              <a:rPr lang="en-CA" altLang="en-US" dirty="0"/>
              <a:t> + 3/2 O</a:t>
            </a:r>
            <a:r>
              <a:rPr lang="en-CA" altLang="en-US" baseline="-25000" dirty="0"/>
              <a:t>2(g)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Al</a:t>
            </a:r>
            <a:r>
              <a:rPr lang="en-CA" altLang="en-US" baseline="-25000" dirty="0"/>
              <a:t>2</a:t>
            </a:r>
            <a:r>
              <a:rPr lang="en-CA" altLang="en-US" dirty="0"/>
              <a:t>O</a:t>
            </a:r>
            <a:r>
              <a:rPr lang="en-CA" altLang="en-US" baseline="-25000" dirty="0"/>
              <a:t>3(s)</a:t>
            </a:r>
            <a:r>
              <a:rPr lang="en-CA" altLang="en-US" dirty="0"/>
              <a:t>	</a:t>
            </a:r>
            <a:r>
              <a:rPr lang="en-CA" altLang="en-US" dirty="0" smtClean="0"/>
              <a:t>    Δ</a:t>
            </a:r>
            <a:r>
              <a:rPr lang="en-CA" altLang="en-US" i="1" dirty="0" smtClean="0"/>
              <a:t>H</a:t>
            </a:r>
            <a:r>
              <a:rPr lang="en-CA" altLang="en-US" dirty="0" smtClean="0"/>
              <a:t> </a:t>
            </a:r>
            <a:r>
              <a:rPr lang="en-CA" altLang="en-US" dirty="0"/>
              <a:t>= ‑1675 kJ/</a:t>
            </a:r>
            <a:r>
              <a:rPr lang="en-CA" altLang="en-US" dirty="0" err="1"/>
              <a:t>mol</a:t>
            </a:r>
            <a:endParaRPr lang="en-US" altLang="en-US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24000" y="191465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2 Fe</a:t>
            </a:r>
            <a:r>
              <a:rPr lang="en-CA" altLang="en-US" baseline="-25000" dirty="0"/>
              <a:t>(s)</a:t>
            </a:r>
            <a:r>
              <a:rPr lang="en-CA" altLang="en-US" dirty="0"/>
              <a:t> + 3/2 O</a:t>
            </a:r>
            <a:r>
              <a:rPr lang="en-CA" altLang="en-US" baseline="-25000" dirty="0"/>
              <a:t>2(g)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Fe</a:t>
            </a:r>
            <a:r>
              <a:rPr lang="en-CA" altLang="en-US" baseline="-25000" dirty="0"/>
              <a:t>2</a:t>
            </a:r>
            <a:r>
              <a:rPr lang="en-CA" altLang="en-US" dirty="0"/>
              <a:t>O</a:t>
            </a:r>
            <a:r>
              <a:rPr lang="en-CA" altLang="en-US" baseline="-25000" dirty="0"/>
              <a:t>3(s)    </a:t>
            </a:r>
            <a:r>
              <a:rPr lang="en-CA" altLang="en-US" dirty="0"/>
              <a:t>Δ</a:t>
            </a:r>
            <a:r>
              <a:rPr lang="en-CA" altLang="en-US" i="1" dirty="0"/>
              <a:t>H</a:t>
            </a:r>
            <a:r>
              <a:rPr lang="en-CA" altLang="en-US" dirty="0"/>
              <a:t> = ‑ 838 kJ/</a:t>
            </a:r>
            <a:r>
              <a:rPr lang="en-CA" altLang="en-US" dirty="0" err="1"/>
              <a:t>mol</a:t>
            </a:r>
            <a:endParaRPr lang="en-US" altLang="en-US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24000" y="2833943"/>
            <a:ext cx="970547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	Calculate the unknown Δ</a:t>
            </a:r>
            <a:r>
              <a:rPr lang="en-CA" altLang="en-US" i="1" dirty="0"/>
              <a:t>H</a:t>
            </a:r>
            <a:r>
              <a:rPr lang="en-CA" altLang="en-US" dirty="0"/>
              <a:t> for the reaction below.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28273" y="3814890"/>
            <a:ext cx="7086600" cy="6858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b="1"/>
              <a:t>Fe</a:t>
            </a:r>
            <a:r>
              <a:rPr lang="en-CA" altLang="en-US" b="1" baseline="-25000"/>
              <a:t>2</a:t>
            </a:r>
            <a:r>
              <a:rPr lang="en-CA" altLang="en-US" b="1"/>
              <a:t>O</a:t>
            </a:r>
            <a:r>
              <a:rPr lang="en-CA" altLang="en-US" b="1" baseline="-25000"/>
              <a:t>3(s)</a:t>
            </a:r>
            <a:r>
              <a:rPr lang="en-CA" altLang="en-US" b="1"/>
              <a:t>   + 2 Al</a:t>
            </a:r>
            <a:r>
              <a:rPr lang="en-CA" altLang="en-US" b="1" baseline="-25000"/>
              <a:t>(s)</a:t>
            </a:r>
            <a:r>
              <a:rPr lang="en-CA" altLang="en-US" b="1"/>
              <a:t> </a:t>
            </a:r>
            <a:r>
              <a:rPr lang="en-CA" altLang="en-US" b="1">
                <a:sym typeface="Symbol" panose="05050102010706020507" pitchFamily="18" charset="2"/>
              </a:rPr>
              <a:t></a:t>
            </a:r>
            <a:r>
              <a:rPr lang="en-CA" altLang="en-US" b="1"/>
              <a:t> Al</a:t>
            </a:r>
            <a:r>
              <a:rPr lang="en-CA" altLang="en-US" b="1" baseline="-25000"/>
              <a:t>2</a:t>
            </a:r>
            <a:r>
              <a:rPr lang="en-CA" altLang="en-US" b="1"/>
              <a:t>O</a:t>
            </a:r>
            <a:r>
              <a:rPr lang="en-CA" altLang="en-US" b="1" baseline="-25000"/>
              <a:t>3(s)</a:t>
            </a:r>
            <a:r>
              <a:rPr lang="en-CA" altLang="en-US" b="1"/>
              <a:t>  +2 Fe</a:t>
            </a:r>
            <a:r>
              <a:rPr lang="en-CA" altLang="en-US" b="1" baseline="-25000"/>
              <a:t>(s)</a:t>
            </a:r>
            <a:r>
              <a:rPr lang="en-CA" altLang="en-US"/>
              <a:t>		</a:t>
            </a:r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5771573" y="89450"/>
            <a:ext cx="49677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  <p:bldP spid="20489" grpId="0"/>
      <p:bldP spid="204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28800" y="4419600"/>
            <a:ext cx="7086600" cy="6858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b="1"/>
              <a:t>Fe</a:t>
            </a:r>
            <a:r>
              <a:rPr lang="en-CA" altLang="en-US" b="1" baseline="-25000"/>
              <a:t>2</a:t>
            </a:r>
            <a:r>
              <a:rPr lang="en-CA" altLang="en-US" b="1"/>
              <a:t>O</a:t>
            </a:r>
            <a:r>
              <a:rPr lang="en-CA" altLang="en-US" b="1" baseline="-25000"/>
              <a:t>3(s)</a:t>
            </a:r>
            <a:r>
              <a:rPr lang="en-CA" altLang="en-US" b="1"/>
              <a:t>   + 2 Al</a:t>
            </a:r>
            <a:r>
              <a:rPr lang="en-CA" altLang="en-US" b="1" baseline="-25000"/>
              <a:t>(s)</a:t>
            </a:r>
            <a:r>
              <a:rPr lang="en-CA" altLang="en-US" b="1"/>
              <a:t> </a:t>
            </a:r>
            <a:r>
              <a:rPr lang="en-CA" altLang="en-US" b="1">
                <a:sym typeface="Symbol" panose="05050102010706020507" pitchFamily="18" charset="2"/>
              </a:rPr>
              <a:t></a:t>
            </a:r>
            <a:r>
              <a:rPr lang="en-CA" altLang="en-US" b="1"/>
              <a:t> Al</a:t>
            </a:r>
            <a:r>
              <a:rPr lang="en-CA" altLang="en-US" b="1" baseline="-25000"/>
              <a:t>2</a:t>
            </a:r>
            <a:r>
              <a:rPr lang="en-CA" altLang="en-US" b="1"/>
              <a:t>O</a:t>
            </a:r>
            <a:r>
              <a:rPr lang="en-CA" altLang="en-US" b="1" baseline="-25000"/>
              <a:t>3(s)</a:t>
            </a:r>
            <a:r>
              <a:rPr lang="en-CA" altLang="en-US" b="1"/>
              <a:t>  +2 Fe</a:t>
            </a:r>
            <a:r>
              <a:rPr lang="en-CA" altLang="en-US" b="1" baseline="-25000"/>
              <a:t>(s)</a:t>
            </a:r>
            <a:r>
              <a:rPr lang="en-CA" altLang="en-US"/>
              <a:t>		</a:t>
            </a:r>
            <a:endParaRPr lang="en-US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44842" y="1995237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2Al</a:t>
            </a:r>
            <a:r>
              <a:rPr lang="en-CA" altLang="en-US" baseline="-25000" dirty="0"/>
              <a:t>(s)</a:t>
            </a:r>
            <a:r>
              <a:rPr lang="en-CA" altLang="en-US" dirty="0"/>
              <a:t> + 3/2O</a:t>
            </a:r>
            <a:r>
              <a:rPr lang="en-CA" altLang="en-US" baseline="-25000" dirty="0"/>
              <a:t>2(g)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Al</a:t>
            </a:r>
            <a:r>
              <a:rPr lang="en-CA" altLang="en-US" baseline="-25000" dirty="0"/>
              <a:t>2</a:t>
            </a:r>
            <a:r>
              <a:rPr lang="en-CA" altLang="en-US" dirty="0"/>
              <a:t>O</a:t>
            </a:r>
            <a:r>
              <a:rPr lang="en-CA" altLang="en-US" baseline="-25000" dirty="0"/>
              <a:t>3(s)</a:t>
            </a:r>
            <a:r>
              <a:rPr lang="en-CA" altLang="en-US" dirty="0"/>
              <a:t>	</a:t>
            </a:r>
            <a:endParaRPr lang="en-US" altLang="en-US" sz="24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752600" y="30861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Fe</a:t>
            </a:r>
            <a:r>
              <a:rPr lang="en-CA" altLang="en-US" baseline="-25000"/>
              <a:t>2</a:t>
            </a:r>
            <a:r>
              <a:rPr lang="en-CA" altLang="en-US"/>
              <a:t>O</a:t>
            </a:r>
            <a:r>
              <a:rPr lang="en-CA" altLang="en-US" baseline="-25000"/>
              <a:t>3(s) 		</a:t>
            </a:r>
            <a:r>
              <a:rPr lang="en-CA" altLang="en-US">
                <a:sym typeface="Symbol" panose="05050102010706020507" pitchFamily="18" charset="2"/>
              </a:rPr>
              <a:t></a:t>
            </a:r>
            <a:r>
              <a:rPr lang="en-CA" altLang="en-US"/>
              <a:t> 2 Fe</a:t>
            </a:r>
            <a:r>
              <a:rPr lang="en-CA" altLang="en-US" baseline="-25000"/>
              <a:t>(s)</a:t>
            </a:r>
            <a:r>
              <a:rPr lang="en-CA" altLang="en-US"/>
              <a:t>+ 3/2 O</a:t>
            </a:r>
            <a:r>
              <a:rPr lang="en-CA" altLang="en-US" baseline="-25000"/>
              <a:t>2(g)</a:t>
            </a:r>
            <a:endParaRPr lang="en-US" altLang="en-US" sz="24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/>
              <a:t>Δ</a:t>
            </a:r>
            <a:r>
              <a:rPr lang="en-CA" altLang="en-US" sz="2400" i="1"/>
              <a:t>H</a:t>
            </a:r>
            <a:r>
              <a:rPr lang="en-CA" altLang="en-US" sz="2400"/>
              <a:t> = ‑1675 kJ/mol</a:t>
            </a:r>
            <a:endParaRPr lang="en-US" altLang="en-US" sz="240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077200" y="3200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/>
              <a:t>Δ</a:t>
            </a:r>
            <a:r>
              <a:rPr lang="en-CA" altLang="en-US" sz="2400" i="1"/>
              <a:t>H</a:t>
            </a:r>
            <a:r>
              <a:rPr lang="en-CA" altLang="en-US" sz="2400"/>
              <a:t> = +838 kJ/mol</a:t>
            </a:r>
            <a:endParaRPr lang="en-US" altLang="en-US" sz="24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51021" y="3482181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+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752600" y="4038600"/>
            <a:ext cx="8686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2743200" y="1828800"/>
            <a:ext cx="14478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6400800" y="3048000"/>
            <a:ext cx="14478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772400" y="5257801"/>
            <a:ext cx="2743200" cy="461665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/>
              <a:t>Δ</a:t>
            </a:r>
            <a:r>
              <a:rPr lang="en-CA" altLang="en-US" sz="2400" b="1" i="1"/>
              <a:t>H</a:t>
            </a:r>
            <a:r>
              <a:rPr lang="en-CA" altLang="en-US" sz="2400" b="1"/>
              <a:t> = -837 kJ/mol</a:t>
            </a:r>
            <a:endParaRPr lang="en-US" altLang="en-US" sz="2400" b="1"/>
          </a:p>
        </p:txBody>
      </p:sp>
      <p:pic>
        <p:nvPicPr>
          <p:cNvPr id="21520" name="Picture 16" descr="MMj028274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2" grpId="0"/>
      <p:bldP spid="21513" grpId="0"/>
      <p:bldP spid="21514" grpId="0"/>
      <p:bldP spid="215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60093" y="3848100"/>
            <a:ext cx="102308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NH</a:t>
            </a:r>
            <a:r>
              <a:rPr lang="en-CA" altLang="en-US" baseline="-25000" dirty="0"/>
              <a:t>3</a:t>
            </a:r>
            <a:r>
              <a:rPr lang="en-CA" altLang="en-US" dirty="0"/>
              <a:t> + 5/4 O</a:t>
            </a:r>
            <a:r>
              <a:rPr lang="en-CA" altLang="en-US" baseline="-25000" dirty="0"/>
              <a:t>2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NO + 3/2H</a:t>
            </a:r>
            <a:r>
              <a:rPr lang="en-CA" altLang="en-US" baseline="-25000" dirty="0"/>
              <a:t>2</a:t>
            </a:r>
            <a:r>
              <a:rPr lang="en-CA" altLang="en-US" dirty="0"/>
              <a:t>O		</a:t>
            </a:r>
            <a:r>
              <a:rPr lang="en-CA" altLang="en-US" dirty="0" smtClean="0"/>
              <a:t>	</a:t>
            </a:r>
            <a:r>
              <a:rPr lang="en-CA" altLang="en-US" sz="2800" dirty="0" smtClean="0">
                <a:sym typeface="Symbol" panose="05050102010706020507" pitchFamily="18" charset="2"/>
              </a:rPr>
              <a:t></a:t>
            </a:r>
            <a:r>
              <a:rPr lang="en-CA" altLang="en-US" sz="2800" i="1" dirty="0"/>
              <a:t>H</a:t>
            </a:r>
            <a:r>
              <a:rPr lang="en-CA" altLang="en-US" sz="2800" dirty="0"/>
              <a:t> = -293 </a:t>
            </a:r>
            <a:r>
              <a:rPr lang="en-CA" altLang="en-US" sz="2800" dirty="0" smtClean="0"/>
              <a:t>kJ/</a:t>
            </a:r>
            <a:r>
              <a:rPr lang="en-CA" altLang="en-US" sz="2800" dirty="0" err="1" smtClean="0"/>
              <a:t>mol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60093" y="45339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NO + ½ O</a:t>
            </a:r>
            <a:r>
              <a:rPr lang="en-CA" altLang="en-US" baseline="-25000" dirty="0"/>
              <a:t>2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NO</a:t>
            </a:r>
            <a:r>
              <a:rPr lang="en-CA" altLang="en-US" baseline="-25000" dirty="0"/>
              <a:t>2</a:t>
            </a:r>
            <a:r>
              <a:rPr lang="en-CA" altLang="en-US" dirty="0"/>
              <a:t>				</a:t>
            </a:r>
            <a:r>
              <a:rPr lang="en-CA" altLang="en-US" dirty="0" smtClean="0"/>
              <a:t>			</a:t>
            </a:r>
            <a:r>
              <a:rPr lang="en-CA" altLang="en-US" sz="2800" dirty="0" smtClean="0">
                <a:sym typeface="Symbol" panose="05050102010706020507" pitchFamily="18" charset="2"/>
              </a:rPr>
              <a:t></a:t>
            </a:r>
            <a:r>
              <a:rPr lang="en-CA" altLang="en-US" sz="2800" i="1" dirty="0"/>
              <a:t>H</a:t>
            </a:r>
            <a:r>
              <a:rPr lang="en-CA" altLang="en-US" sz="2800" dirty="0"/>
              <a:t> = -59 </a:t>
            </a:r>
            <a:r>
              <a:rPr lang="en-CA" altLang="en-US" sz="2800" dirty="0" smtClean="0"/>
              <a:t>kJ/</a:t>
            </a:r>
            <a:r>
              <a:rPr lang="en-CA" altLang="en-US" sz="2800" dirty="0" err="1" smtClean="0"/>
              <a:t>mol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45432" y="3124200"/>
            <a:ext cx="116465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	Given the equations below, calculate the Δ</a:t>
            </a:r>
            <a:r>
              <a:rPr lang="en-CA" altLang="en-US" i="1" dirty="0"/>
              <a:t>H</a:t>
            </a:r>
            <a:r>
              <a:rPr lang="en-CA" altLang="en-US" dirty="0"/>
              <a:t> for nitric acid</a:t>
            </a:r>
            <a:r>
              <a:rPr lang="en-CA" altLang="en-US" dirty="0" smtClean="0"/>
              <a:t>.</a:t>
            </a:r>
            <a:endParaRPr lang="en-US" altLang="en-US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42836" y="1694447"/>
            <a:ext cx="8153400" cy="6858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CA" altLang="en-US"/>
              <a:t>12NH</a:t>
            </a:r>
            <a:r>
              <a:rPr lang="en-CA" altLang="en-US" baseline="-25000"/>
              <a:t>3</a:t>
            </a:r>
            <a:r>
              <a:rPr lang="en-CA" altLang="en-US"/>
              <a:t> + 21O</a:t>
            </a:r>
            <a:r>
              <a:rPr lang="en-CA" altLang="en-US" baseline="-25000"/>
              <a:t>2</a:t>
            </a:r>
            <a:r>
              <a:rPr lang="en-CA" altLang="en-US"/>
              <a:t> </a:t>
            </a:r>
            <a:r>
              <a:rPr lang="en-CA" altLang="en-US">
                <a:sym typeface="Symbol" panose="05050102010706020507" pitchFamily="18" charset="2"/>
              </a:rPr>
              <a:t></a:t>
            </a:r>
            <a:r>
              <a:rPr lang="en-CA" altLang="en-US"/>
              <a:t> 8HNO</a:t>
            </a:r>
            <a:r>
              <a:rPr lang="en-CA" altLang="en-US" baseline="-25000"/>
              <a:t>3</a:t>
            </a:r>
            <a:r>
              <a:rPr lang="en-CA" altLang="en-US"/>
              <a:t> + 4NO + 14H</a:t>
            </a:r>
            <a:r>
              <a:rPr lang="en-CA" altLang="en-US" baseline="-25000"/>
              <a:t>2</a:t>
            </a:r>
            <a:r>
              <a:rPr lang="en-CA" altLang="en-US"/>
              <a:t>O	</a:t>
            </a:r>
            <a:endParaRPr lang="en-US" alt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-352927" y="533400"/>
            <a:ext cx="1254492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Ex. The </a:t>
            </a:r>
            <a:r>
              <a:rPr lang="en-CA" altLang="en-US" dirty="0"/>
              <a:t>formation of nitric acid is given </a:t>
            </a:r>
            <a:r>
              <a:rPr lang="en-CA" altLang="en-US" dirty="0" smtClean="0"/>
              <a:t>by </a:t>
            </a:r>
            <a:r>
              <a:rPr lang="en-CA" altLang="en-US" dirty="0"/>
              <a:t>the following </a:t>
            </a:r>
            <a:r>
              <a:rPr lang="en-CA" altLang="en-US" dirty="0" smtClean="0"/>
              <a:t>equation</a:t>
            </a:r>
            <a:r>
              <a:rPr lang="en-CA" altLang="en-US" dirty="0"/>
              <a:t>:</a:t>
            </a:r>
            <a:r>
              <a:rPr lang="en-US" altLang="en-US" dirty="0"/>
              <a:t> 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560093" y="5271837"/>
            <a:ext cx="1003834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NO</a:t>
            </a:r>
            <a:r>
              <a:rPr lang="en-CA" altLang="en-US" baseline="-25000" dirty="0"/>
              <a:t>2</a:t>
            </a:r>
            <a:r>
              <a:rPr lang="en-CA" altLang="en-US" dirty="0"/>
              <a:t> + 1/3H</a:t>
            </a:r>
            <a:r>
              <a:rPr lang="en-CA" altLang="en-US" baseline="-25000" dirty="0"/>
              <a:t>2</a:t>
            </a:r>
            <a:r>
              <a:rPr lang="en-CA" altLang="en-US" dirty="0"/>
              <a:t>O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2/3HNO</a:t>
            </a:r>
            <a:r>
              <a:rPr lang="en-CA" altLang="en-US" baseline="-25000" dirty="0"/>
              <a:t>3</a:t>
            </a:r>
            <a:r>
              <a:rPr lang="en-CA" altLang="en-US" dirty="0"/>
              <a:t> + 1/3NO </a:t>
            </a:r>
            <a:r>
              <a:rPr lang="en-CA" altLang="en-US" sz="2800" dirty="0">
                <a:sym typeface="Symbol" panose="05050102010706020507" pitchFamily="18" charset="2"/>
              </a:rPr>
              <a:t></a:t>
            </a:r>
            <a:r>
              <a:rPr lang="en-CA" altLang="en-US" sz="2800" i="1" dirty="0"/>
              <a:t>H</a:t>
            </a:r>
            <a:r>
              <a:rPr lang="en-CA" altLang="en-US" sz="2800" dirty="0"/>
              <a:t> = -45 </a:t>
            </a:r>
            <a:r>
              <a:rPr lang="en-CA" altLang="en-US" sz="2800" dirty="0" smtClean="0"/>
              <a:t>kJ/</a:t>
            </a:r>
            <a:r>
              <a:rPr lang="en-CA" altLang="en-US" sz="2800" dirty="0" err="1" smtClean="0"/>
              <a:t>mol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0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 animBg="1"/>
      <p:bldP spid="22537" grpId="0"/>
      <p:bldP spid="225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19300" y="4953000"/>
            <a:ext cx="8153400" cy="6858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CA" altLang="en-US"/>
              <a:t>12NH</a:t>
            </a:r>
            <a:r>
              <a:rPr lang="en-CA" altLang="en-US" baseline="-25000"/>
              <a:t>3</a:t>
            </a:r>
            <a:r>
              <a:rPr lang="en-CA" altLang="en-US"/>
              <a:t> + 21O</a:t>
            </a:r>
            <a:r>
              <a:rPr lang="en-CA" altLang="en-US" baseline="-25000"/>
              <a:t>2</a:t>
            </a:r>
            <a:r>
              <a:rPr lang="en-CA" altLang="en-US"/>
              <a:t> </a:t>
            </a:r>
            <a:r>
              <a:rPr lang="en-CA" altLang="en-US">
                <a:sym typeface="Symbol" panose="05050102010706020507" pitchFamily="18" charset="2"/>
              </a:rPr>
              <a:t></a:t>
            </a:r>
            <a:r>
              <a:rPr lang="en-CA" altLang="en-US"/>
              <a:t> 8HNO</a:t>
            </a:r>
            <a:r>
              <a:rPr lang="en-CA" altLang="en-US" baseline="-25000"/>
              <a:t>3</a:t>
            </a:r>
            <a:r>
              <a:rPr lang="en-CA" altLang="en-US"/>
              <a:t> + 4NO + 14H</a:t>
            </a:r>
            <a:r>
              <a:rPr lang="en-CA" altLang="en-US" baseline="-25000"/>
              <a:t>2</a:t>
            </a:r>
            <a:r>
              <a:rPr lang="en-CA" altLang="en-US"/>
              <a:t>O	</a:t>
            </a:r>
            <a:endParaRPr lang="en-US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33600" y="838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NH</a:t>
            </a:r>
            <a:r>
              <a:rPr lang="en-CA" altLang="en-US" baseline="-25000" dirty="0"/>
              <a:t>3</a:t>
            </a:r>
            <a:r>
              <a:rPr lang="en-CA" altLang="en-US" dirty="0"/>
              <a:t> + 5/4 O</a:t>
            </a:r>
            <a:r>
              <a:rPr lang="en-CA" altLang="en-US" baseline="-25000" dirty="0"/>
              <a:t>2</a:t>
            </a:r>
            <a:r>
              <a:rPr lang="en-CA" altLang="en-US" dirty="0"/>
              <a:t> </a:t>
            </a:r>
            <a:r>
              <a:rPr lang="en-CA" altLang="en-US" dirty="0">
                <a:sym typeface="Symbol" panose="05050102010706020507" pitchFamily="18" charset="2"/>
              </a:rPr>
              <a:t></a:t>
            </a:r>
            <a:r>
              <a:rPr lang="en-CA" altLang="en-US" dirty="0"/>
              <a:t> </a:t>
            </a:r>
            <a:r>
              <a:rPr lang="en-CA" altLang="en-US" dirty="0" smtClean="0"/>
              <a:t>   </a:t>
            </a:r>
            <a:r>
              <a:rPr lang="en-CA" altLang="en-US" dirty="0"/>
              <a:t>	NO + 3/2H</a:t>
            </a:r>
            <a:r>
              <a:rPr lang="en-CA" altLang="en-US" baseline="-25000" dirty="0"/>
              <a:t>2</a:t>
            </a:r>
            <a:r>
              <a:rPr lang="en-CA" altLang="en-US" dirty="0"/>
              <a:t>O </a:t>
            </a:r>
            <a:r>
              <a:rPr lang="en-CA" altLang="en-US" sz="2800" dirty="0">
                <a:sym typeface="Symbol" panose="05050102010706020507" pitchFamily="18" charset="2"/>
              </a:rPr>
              <a:t></a:t>
            </a:r>
            <a:r>
              <a:rPr lang="en-CA" altLang="en-US" sz="2800" i="1" dirty="0"/>
              <a:t>H</a:t>
            </a:r>
            <a:r>
              <a:rPr lang="en-CA" altLang="en-US" sz="2800" dirty="0"/>
              <a:t> = -293 kJ</a:t>
            </a:r>
            <a:r>
              <a:rPr lang="en-US" altLang="en-US" dirty="0"/>
              <a:t>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9200" y="9144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</a:rPr>
              <a:t>x12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428373" y="685800"/>
            <a:ext cx="8686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524000" y="8382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12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352800" y="8382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135479" y="75615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D60093"/>
                </a:solidFill>
              </a:rPr>
              <a:t>12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858000" y="8382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18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057400" y="30861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NO + ½ O</a:t>
            </a:r>
            <a:r>
              <a:rPr lang="en-CA" altLang="en-US" baseline="-25000"/>
              <a:t>2</a:t>
            </a:r>
            <a:r>
              <a:rPr lang="en-CA" altLang="en-US"/>
              <a:t>     </a:t>
            </a:r>
            <a:r>
              <a:rPr lang="en-CA" altLang="en-US">
                <a:sym typeface="Symbol" panose="05050102010706020507" pitchFamily="18" charset="2"/>
              </a:rPr>
              <a:t></a:t>
            </a:r>
            <a:r>
              <a:rPr lang="en-CA" altLang="en-US"/>
              <a:t>      NO</a:t>
            </a:r>
            <a:r>
              <a:rPr lang="en-CA" altLang="en-US" baseline="-25000"/>
              <a:t>2</a:t>
            </a:r>
            <a:r>
              <a:rPr lang="en-CA" altLang="en-US"/>
              <a:t>		        </a:t>
            </a:r>
            <a:r>
              <a:rPr lang="en-CA" altLang="en-US" sz="2800">
                <a:sym typeface="Symbol" panose="05050102010706020507" pitchFamily="18" charset="2"/>
              </a:rPr>
              <a:t></a:t>
            </a:r>
            <a:r>
              <a:rPr lang="en-CA" altLang="en-US" sz="2800" i="1"/>
              <a:t>H</a:t>
            </a:r>
            <a:r>
              <a:rPr lang="en-CA" altLang="en-US" sz="2800"/>
              <a:t> = -59 kJ</a:t>
            </a:r>
            <a:r>
              <a:rPr lang="en-US" altLang="en-US"/>
              <a:t>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43900" y="849603"/>
            <a:ext cx="2667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cs typeface="Arial" panose="020B0604020202020204" pitchFamily="34" charset="0"/>
              </a:rPr>
              <a:t>∆H = -3516 kJ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133600" y="1905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NO</a:t>
            </a:r>
            <a:r>
              <a:rPr lang="en-CA" altLang="en-US" baseline="-25000"/>
              <a:t>2</a:t>
            </a:r>
            <a:r>
              <a:rPr lang="en-CA" altLang="en-US"/>
              <a:t> + 1/3H</a:t>
            </a:r>
            <a:r>
              <a:rPr lang="en-CA" altLang="en-US" baseline="-25000"/>
              <a:t>2</a:t>
            </a:r>
            <a:r>
              <a:rPr lang="en-CA" altLang="en-US"/>
              <a:t>O </a:t>
            </a:r>
            <a:r>
              <a:rPr lang="en-CA" altLang="en-US">
                <a:sym typeface="Symbol" panose="05050102010706020507" pitchFamily="18" charset="2"/>
              </a:rPr>
              <a:t></a:t>
            </a:r>
            <a:r>
              <a:rPr lang="en-CA" altLang="en-US"/>
              <a:t> 2/3HNO</a:t>
            </a:r>
            <a:r>
              <a:rPr lang="en-CA" altLang="en-US" baseline="-25000"/>
              <a:t>3</a:t>
            </a:r>
            <a:r>
              <a:rPr lang="en-CA" altLang="en-US"/>
              <a:t> + 1/3NO </a:t>
            </a:r>
            <a:r>
              <a:rPr lang="en-CA" altLang="en-US" sz="2800">
                <a:sym typeface="Symbol" panose="05050102010706020507" pitchFamily="18" charset="2"/>
              </a:rPr>
              <a:t></a:t>
            </a:r>
            <a:r>
              <a:rPr lang="en-CA" altLang="en-US" sz="2800" i="1"/>
              <a:t>H</a:t>
            </a:r>
            <a:r>
              <a:rPr lang="en-CA" altLang="en-US" sz="2800"/>
              <a:t> = -45 kJ</a:t>
            </a:r>
            <a:r>
              <a:rPr lang="en-US" altLang="en-US"/>
              <a:t> 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2352173" y="1644651"/>
            <a:ext cx="87630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19050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</a:rPr>
              <a:t>x12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524000" y="19050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12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352800" y="19050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4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334000" y="1905000"/>
            <a:ext cx="609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8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391400" y="1905000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4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702842" y="1964530"/>
            <a:ext cx="2286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cs typeface="Arial" panose="020B0604020202020204" pitchFamily="34" charset="0"/>
              </a:rPr>
              <a:t>∆H = -540 kJ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2352173" y="2879557"/>
            <a:ext cx="87630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219200" y="316865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</a:rPr>
              <a:t>x12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524000" y="3138489"/>
            <a:ext cx="6858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12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200400" y="3138489"/>
            <a:ext cx="4572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6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029200" y="3138489"/>
            <a:ext cx="6858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</a:rPr>
              <a:t>12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8001000" y="3168651"/>
            <a:ext cx="2514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cs typeface="Arial" panose="020B0604020202020204" pitchFamily="34" charset="0"/>
              </a:rPr>
              <a:t>∆H = -708 kJ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524000" y="3962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+</a:t>
            </a: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752600" y="4648200"/>
            <a:ext cx="8686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7239000" y="5867401"/>
            <a:ext cx="3124200" cy="461665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/>
              <a:t>Δ</a:t>
            </a:r>
            <a:r>
              <a:rPr lang="en-CA" altLang="en-US" sz="2400" b="1" i="1"/>
              <a:t>H</a:t>
            </a:r>
            <a:r>
              <a:rPr lang="en-CA" altLang="en-US" sz="2400" b="1"/>
              <a:t> = - 4,764 kJ/mol</a:t>
            </a:r>
            <a:endParaRPr lang="en-US" altLang="en-US" sz="2400" b="1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133600" y="3124200"/>
            <a:ext cx="762000" cy="6096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5715000" y="838200"/>
            <a:ext cx="762000" cy="6096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3886200" y="1905000"/>
            <a:ext cx="762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7239000" y="914400"/>
            <a:ext cx="762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771773" y="810126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66FF"/>
                </a:solidFill>
              </a:rPr>
              <a:t>14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V="1">
            <a:off x="5715000" y="3124200"/>
            <a:ext cx="762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V="1">
            <a:off x="2133600" y="1981200"/>
            <a:ext cx="762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7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/>
      <p:bldP spid="23558" grpId="0"/>
      <p:bldP spid="23561" grpId="0" animBg="1"/>
      <p:bldP spid="23562" grpId="0" animBg="1"/>
      <p:bldP spid="23563" grpId="0" animBg="1"/>
      <p:bldP spid="23564" grpId="0" animBg="1"/>
      <p:bldP spid="23565" grpId="0"/>
      <p:bldP spid="23566" grpId="0" animBg="1"/>
      <p:bldP spid="23567" grpId="0"/>
      <p:bldP spid="23569" grpId="0"/>
      <p:bldP spid="23570" grpId="0" animBg="1"/>
      <p:bldP spid="23571" grpId="0" animBg="1"/>
      <p:bldP spid="23572" grpId="0" animBg="1"/>
      <p:bldP spid="23573" grpId="0" animBg="1"/>
      <p:bldP spid="23574" grpId="0" animBg="1"/>
      <p:bldP spid="23576" grpId="0"/>
      <p:bldP spid="23577" grpId="0" animBg="1"/>
      <p:bldP spid="23578" grpId="0" animBg="1"/>
      <p:bldP spid="23579" grpId="0" animBg="1"/>
      <p:bldP spid="23580" grpId="0" animBg="1"/>
      <p:bldP spid="23581" grpId="0"/>
      <p:bldP spid="23583" grpId="0" animBg="1"/>
      <p:bldP spid="23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3"/>
              </p:nvPr>
            </p:nvSpPr>
            <p:spPr>
              <a:xfrm>
                <a:off x="218961" y="700743"/>
                <a:ext cx="11734801" cy="51560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sz="2800" b="1" cap="none" dirty="0" smtClean="0"/>
                  <a:t>Q = </a:t>
                </a:r>
                <a:r>
                  <a:rPr lang="en-US" altLang="en-US" sz="2800" b="1" cap="none" dirty="0" err="1" smtClean="0"/>
                  <a:t>mc∆T</a:t>
                </a:r>
                <a:r>
                  <a:rPr lang="en-US" altLang="en-US" sz="2800" b="1" cap="none" dirty="0" smtClean="0"/>
                  <a:t>  &amp;  </a:t>
                </a:r>
                <a14:m>
                  <m:oMath xmlns:m="http://schemas.openxmlformats.org/officeDocument/2006/math">
                    <m:r>
                      <a:rPr lang="en-US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CA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CA" altLang="en-US" sz="2800" b="1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CA" altLang="en-US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en-US" sz="2800" b="1" cap="none" dirty="0" smtClean="0"/>
                  <a:t>   Q = energy expressed in Joules. 					             ∆H = energy expressed in Joules/mol.</a:t>
                </a:r>
              </a:p>
              <a:p>
                <a14:m>
                  <m:oMath xmlns:m="http://schemas.openxmlformats.org/officeDocument/2006/math"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𝒓𝒙𝒏</m:t>
                        </m:r>
                      </m:sub>
                    </m:sSub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𝒑𝒓𝒐𝒅𝒖𝒄𝒕𝒔</m:t>
                        </m:r>
                      </m:e>
                    </m:d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𝒓𝒆𝒂𝒄𝒕𝒂𝒏𝒕𝒔</m:t>
                    </m:r>
                  </m:oMath>
                </a14:m>
                <a:r>
                  <a:rPr lang="en-CA" sz="2800" b="1" cap="none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𝒓𝒙𝒏</m:t>
                        </m:r>
                      </m:sub>
                    </m:sSub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𝒐𝒇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𝒃𝒓𝒐𝒌𝒆𝒏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b="1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𝒃𝒐𝒏𝒅𝒔</m:t>
                            </m:r>
                          </m:e>
                        </m:nary>
                      </m:e>
                    </m:d>
                    <m:r>
                      <a:rPr lang="en-CA" sz="2800" b="1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𝒃𝒐𝒏𝒅𝒔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1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𝒇𝒐𝒓𝒎𝒆𝒅</m:t>
                        </m:r>
                      </m:e>
                    </m:nary>
                  </m:oMath>
                </a14:m>
                <a:r>
                  <a:rPr lang="en-CA" sz="2800" b="1" cap="none" dirty="0" smtClean="0"/>
                  <a:t>)</a:t>
                </a:r>
              </a:p>
              <a:p>
                <a:pPr lvl="1"/>
                <a:r>
                  <a:rPr lang="en-CA" sz="2800" cap="none" dirty="0" smtClean="0"/>
                  <a:t>Energy is needed to break bonds but is released when bonds are formed.</a:t>
                </a:r>
              </a:p>
              <a:p>
                <a:pPr lvl="1"/>
                <a:r>
                  <a:rPr lang="en-CA" sz="2800" cap="none" dirty="0" smtClean="0"/>
                  <a:t>Therefore the equation is energy absorbed – energy released.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CA" sz="2800" cap="none" dirty="0" smtClean="0"/>
                  <a:t> = positive # means more E is absorbed </a:t>
                </a:r>
                <a14:m>
                  <m:oMath xmlns:m="http://schemas.openxmlformats.org/officeDocument/2006/math">
                    <m:r>
                      <a:rPr lang="en-CA" sz="28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CA" sz="2800" cap="none" dirty="0" smtClean="0"/>
                  <a:t> endothermic </a:t>
                </a:r>
                <a:r>
                  <a:rPr lang="en-CA" sz="2800" cap="none" dirty="0" err="1" smtClean="0"/>
                  <a:t>rxn</a:t>
                </a:r>
                <a:endParaRPr lang="en-CA" sz="2800" cap="none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CA" sz="2800" cap="none" dirty="0"/>
                  <a:t> = </a:t>
                </a:r>
                <a:r>
                  <a:rPr lang="en-CA" sz="2800" cap="none" dirty="0" smtClean="0"/>
                  <a:t>negative </a:t>
                </a:r>
                <a:r>
                  <a:rPr lang="en-CA" sz="2800" cap="none" dirty="0"/>
                  <a:t># means more E is </a:t>
                </a:r>
                <a:r>
                  <a:rPr lang="en-CA" sz="2800" cap="none" dirty="0" smtClean="0"/>
                  <a:t>released </a:t>
                </a:r>
                <a14:m>
                  <m:oMath xmlns:m="http://schemas.openxmlformats.org/officeDocument/2006/math">
                    <m:r>
                      <a:rPr lang="en-CA" sz="2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CA" sz="2800" cap="none" dirty="0"/>
                  <a:t> </a:t>
                </a:r>
                <a:r>
                  <a:rPr lang="en-CA" sz="2800" cap="none" dirty="0" smtClean="0"/>
                  <a:t>exothermic </a:t>
                </a:r>
                <a:r>
                  <a:rPr lang="en-CA" sz="2800" cap="none" dirty="0" err="1" smtClean="0"/>
                  <a:t>rxn</a:t>
                </a:r>
                <a:endParaRPr lang="en-CA" sz="2800" cap="none" dirty="0" smtClean="0"/>
              </a:p>
              <a:p>
                <a:r>
                  <a:rPr lang="en-CA" sz="3200" cap="none" dirty="0" smtClean="0"/>
                  <a:t>Hess’s Law</a:t>
                </a:r>
                <a:endParaRPr lang="en-CA" sz="3200" cap="none" dirty="0"/>
              </a:p>
              <a:p>
                <a:pPr lvl="1"/>
                <a:endParaRPr lang="en-CA" sz="2800" cap="none" dirty="0" smtClean="0"/>
              </a:p>
              <a:p>
                <a:pPr lvl="1"/>
                <a:endParaRPr lang="en-CA" sz="2800" cap="none" dirty="0"/>
              </a:p>
              <a:p>
                <a:pPr lvl="1"/>
                <a:endParaRPr lang="en-CA" sz="2800" cap="none" dirty="0"/>
              </a:p>
              <a:p>
                <a:endParaRPr lang="en-US" altLang="en-US" sz="2800" b="1" cap="none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218961" y="700743"/>
                <a:ext cx="11734801" cy="5156071"/>
              </a:xfrm>
              <a:blipFill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787" y="146745"/>
            <a:ext cx="1196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/>
              <a:t>We have found four ways to calculate enthalpy, ∆H:</a:t>
            </a:r>
            <a:endParaRPr lang="en-CA" sz="40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8147714" y="-144896"/>
            <a:ext cx="283730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02401"/>
            <a:ext cx="10364451" cy="789369"/>
          </a:xfrm>
        </p:spPr>
        <p:txBody>
          <a:bodyPr/>
          <a:lstStyle/>
          <a:p>
            <a:pPr algn="l"/>
            <a:r>
              <a:rPr lang="en-CA" b="1" u="sng" dirty="0" smtClean="0"/>
              <a:t>How To calculate </a:t>
            </a:r>
            <a:r>
              <a:rPr lang="en-CA" b="1" u="sng" dirty="0"/>
              <a:t>∆</a:t>
            </a:r>
            <a:r>
              <a:rPr lang="en-CA" b="1" u="sng" dirty="0" smtClean="0"/>
              <a:t>h melting ice </a:t>
            </a:r>
            <a:r>
              <a:rPr lang="en-CA" b="1" u="sng" dirty="0" smtClean="0">
                <a:sym typeface="Wingdings" panose="05000000000000000000" pitchFamily="2" charset="2"/>
              </a:rPr>
              <a:t> vapour</a:t>
            </a:r>
            <a:r>
              <a:rPr lang="en-CA" b="1" u="sng" dirty="0" smtClean="0"/>
              <a:t> </a:t>
            </a:r>
            <a:endParaRPr lang="en-CA" b="1" u="sng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" y="1291770"/>
            <a:ext cx="12192000" cy="519611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CA" sz="3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CA" sz="3000" cap="non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CA" sz="3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CA" sz="3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mc∆T</a:t>
            </a:r>
            <a:r>
              <a:rPr lang="en-CA" sz="3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(c=2.05 J/g</a:t>
            </a:r>
            <a:r>
              <a:rPr lang="en-CA" sz="3000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℃)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CA" sz="2400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lang="en-CA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CA" sz="3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melting point </a:t>
            </a:r>
            <a:r>
              <a:rPr lang="en-CA" sz="3200" cap="none" dirty="0" smtClean="0"/>
              <a:t>∆H = 6.01kJ/</a:t>
            </a:r>
            <a:r>
              <a:rPr lang="en-CA" sz="3200" cap="none" dirty="0" err="1" smtClean="0"/>
              <a:t>mol</a:t>
            </a:r>
            <a:r>
              <a:rPr lang="en-CA" sz="3200" cap="none" dirty="0" smtClean="0"/>
              <a:t> until all the ice is melted!</a:t>
            </a:r>
          </a:p>
          <a:p>
            <a:pPr marL="0" lvl="1" indent="0" algn="ctr">
              <a:buNone/>
            </a:pPr>
            <a:r>
              <a:rPr lang="en-CA" sz="2400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lang="en-CA" sz="2400" cap="none" dirty="0" smtClean="0"/>
          </a:p>
          <a:p>
            <a:pPr marL="0" lvl="1" indent="0" algn="ctr">
              <a:buNone/>
            </a:pPr>
            <a:r>
              <a:rPr lang="en-CA" sz="3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CA" sz="3200" cap="non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CA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CA" sz="3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mc∆T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c=4.19 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J/g</a:t>
            </a:r>
            <a:r>
              <a:rPr lang="en-CA" sz="3200" cap="non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℃)</a:t>
            </a:r>
            <a:endParaRPr lang="en-CA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CA" sz="2200" b="1" cap="non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lang="en-CA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CA" sz="3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CA" sz="3000" cap="non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3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boiling </a:t>
            </a:r>
            <a:r>
              <a:rPr lang="en-CA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CA" sz="3200" cap="none" dirty="0"/>
              <a:t>∆H = </a:t>
            </a:r>
            <a:r>
              <a:rPr lang="en-CA" sz="3200" cap="none" dirty="0" smtClean="0"/>
              <a:t>40.66 kJ/</a:t>
            </a:r>
            <a:r>
              <a:rPr lang="en-CA" sz="3200" cap="none" dirty="0" err="1" smtClean="0"/>
              <a:t>mol</a:t>
            </a:r>
            <a:r>
              <a:rPr lang="en-CA" sz="3200" cap="none" dirty="0" smtClean="0"/>
              <a:t> </a:t>
            </a:r>
            <a:r>
              <a:rPr lang="en-CA" sz="3200" cap="none" dirty="0"/>
              <a:t>until all the </a:t>
            </a:r>
            <a:r>
              <a:rPr lang="en-CA" sz="3200" cap="none" dirty="0" smtClean="0"/>
              <a:t>water is vaporised!</a:t>
            </a:r>
          </a:p>
          <a:p>
            <a:pPr marL="0" lvl="1" indent="0" algn="ctr">
              <a:buNone/>
            </a:pPr>
            <a:r>
              <a:rPr lang="en-CA" sz="2200" b="1" cap="non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lang="en-CA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CA" sz="3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CA" sz="3200" cap="non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CA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CA" sz="3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mc∆T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c=1.41 </a:t>
            </a:r>
            <a:r>
              <a:rPr lang="en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J/g</a:t>
            </a:r>
            <a:r>
              <a:rPr lang="en-CA" sz="3200" cap="non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℃)</a:t>
            </a:r>
            <a:endParaRPr lang="en-CA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CA" sz="3200" cap="none" dirty="0" smtClean="0"/>
          </a:p>
          <a:p>
            <a:pPr marL="457200" lvl="1" indent="0" algn="ctr">
              <a:buNone/>
            </a:pPr>
            <a:endParaRPr lang="en-CA" sz="3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8541993" y="4581128"/>
            <a:ext cx="1224136" cy="1728192"/>
          </a:xfrm>
          <a:prstGeom prst="can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/>
              <a:t>Liquid</a:t>
            </a:r>
          </a:p>
        </p:txBody>
      </p:sp>
      <p:sp>
        <p:nvSpPr>
          <p:cNvPr id="5" name="Cube 4"/>
          <p:cNvSpPr/>
          <p:nvPr/>
        </p:nvSpPr>
        <p:spPr>
          <a:xfrm>
            <a:off x="2135560" y="4869160"/>
            <a:ext cx="1513998" cy="1584176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/>
              <a:t>Solid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511824" y="116632"/>
            <a:ext cx="2736304" cy="1512168"/>
          </a:xfrm>
          <a:prstGeom prst="cloudCallout">
            <a:avLst>
              <a:gd name="adj1" fmla="val -28167"/>
              <a:gd name="adj2" fmla="val 16841"/>
            </a:avLst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/>
              <a:t>Gas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49954" y="4881407"/>
            <a:ext cx="4034278" cy="815845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 smtClean="0">
                <a:solidFill>
                  <a:schemeClr val="tx1"/>
                </a:solidFill>
              </a:rPr>
              <a:t>Melting</a:t>
            </a:r>
            <a:r>
              <a:rPr lang="en-CA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3000" dirty="0" smtClean="0">
                <a:solidFill>
                  <a:schemeClr val="tx1"/>
                </a:solidFill>
              </a:rPr>
              <a:t>(fusion)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49954" y="5635661"/>
            <a:ext cx="3962270" cy="84268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 smtClean="0">
                <a:solidFill>
                  <a:schemeClr val="tx1"/>
                </a:solidFill>
              </a:rPr>
              <a:t>Freezing (solidification)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3126097">
            <a:off x="6224941" y="2242552"/>
            <a:ext cx="3888887" cy="841837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>
                <a:solidFill>
                  <a:schemeClr val="tx1"/>
                </a:solidFill>
              </a:rPr>
              <a:t>Vaporization</a:t>
            </a:r>
          </a:p>
        </p:txBody>
      </p:sp>
      <p:sp>
        <p:nvSpPr>
          <p:cNvPr id="11" name="Can 10"/>
          <p:cNvSpPr/>
          <p:nvPr/>
        </p:nvSpPr>
        <p:spPr>
          <a:xfrm>
            <a:off x="8544272" y="4941168"/>
            <a:ext cx="1224136" cy="1368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/>
              <a:t>Liquid</a:t>
            </a:r>
          </a:p>
        </p:txBody>
      </p:sp>
      <p:sp>
        <p:nvSpPr>
          <p:cNvPr id="12" name="Right Arrow 11"/>
          <p:cNvSpPr/>
          <p:nvPr/>
        </p:nvSpPr>
        <p:spPr>
          <a:xfrm rot="3172006">
            <a:off x="5998673" y="2702402"/>
            <a:ext cx="3564532" cy="8389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>
                <a:solidFill>
                  <a:schemeClr val="tx1"/>
                </a:solidFill>
              </a:rPr>
              <a:t>Liquid Condensation</a:t>
            </a:r>
          </a:p>
        </p:txBody>
      </p:sp>
      <p:sp>
        <p:nvSpPr>
          <p:cNvPr id="13" name="Right Arrow 12"/>
          <p:cNvSpPr/>
          <p:nvPr/>
        </p:nvSpPr>
        <p:spPr>
          <a:xfrm rot="18277026">
            <a:off x="2428779" y="2862048"/>
            <a:ext cx="3817404" cy="639024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dirty="0">
                <a:solidFill>
                  <a:schemeClr val="tx1"/>
                </a:solidFill>
              </a:rPr>
              <a:t>Sublimation</a:t>
            </a:r>
          </a:p>
        </p:txBody>
      </p:sp>
      <p:sp>
        <p:nvSpPr>
          <p:cNvPr id="14" name="Left Arrow 13"/>
          <p:cNvSpPr/>
          <p:nvPr/>
        </p:nvSpPr>
        <p:spPr>
          <a:xfrm rot="18257186">
            <a:off x="1804841" y="2650153"/>
            <a:ext cx="3791420" cy="85069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Solid </a:t>
            </a:r>
            <a:r>
              <a:rPr lang="en-CA" sz="2000" dirty="0" smtClean="0">
                <a:solidFill>
                  <a:schemeClr val="tx1"/>
                </a:solidFill>
              </a:rPr>
              <a:t>Condensation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0346" y="3173275"/>
            <a:ext cx="29642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500" b="1" dirty="0" smtClean="0"/>
              <a:t>Terminology</a:t>
            </a:r>
          </a:p>
          <a:p>
            <a:pPr algn="ctr"/>
            <a:r>
              <a:rPr lang="en-CA" sz="3500" b="1" dirty="0" smtClean="0"/>
              <a:t> for </a:t>
            </a:r>
          </a:p>
          <a:p>
            <a:pPr algn="ctr"/>
            <a:r>
              <a:rPr lang="en-CA" sz="3500" b="1" dirty="0" smtClean="0"/>
              <a:t>phase changes</a:t>
            </a:r>
            <a:endParaRPr lang="en-CA" sz="3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108" y="2591508"/>
            <a:ext cx="242752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000" dirty="0"/>
              <a:t>Exothermic</a:t>
            </a:r>
          </a:p>
          <a:p>
            <a:pPr algn="ctr"/>
            <a:r>
              <a:rPr lang="en-CA" sz="3000" dirty="0"/>
              <a:t>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97721" y="2377739"/>
            <a:ext cx="2371653" cy="1015663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000" dirty="0"/>
              <a:t>Endothermic</a:t>
            </a:r>
          </a:p>
          <a:p>
            <a:pPr algn="ctr"/>
            <a:r>
              <a:rPr lang="en-CA" sz="3000" dirty="0"/>
              <a:t>Process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sketch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44" y="518579"/>
            <a:ext cx="10364451" cy="622860"/>
          </a:xfrm>
        </p:spPr>
        <p:txBody>
          <a:bodyPr/>
          <a:lstStyle/>
          <a:p>
            <a:r>
              <a:rPr lang="en-CA" dirty="0" smtClean="0"/>
              <a:t>Heat Curve of a Pure Substance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79576" y="1628800"/>
            <a:ext cx="0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9576" y="6165304"/>
            <a:ext cx="8064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0701" y="1548656"/>
            <a:ext cx="48282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150</a:t>
            </a:r>
          </a:p>
          <a:p>
            <a:pPr algn="r"/>
            <a:r>
              <a:rPr lang="en-CA" sz="1400" dirty="0"/>
              <a:t>140</a:t>
            </a:r>
          </a:p>
          <a:p>
            <a:pPr algn="r"/>
            <a:r>
              <a:rPr lang="en-CA" sz="1400" dirty="0"/>
              <a:t>130</a:t>
            </a:r>
          </a:p>
          <a:p>
            <a:pPr algn="r"/>
            <a:r>
              <a:rPr lang="en-CA" sz="1400" dirty="0"/>
              <a:t>120</a:t>
            </a:r>
          </a:p>
          <a:p>
            <a:pPr algn="r"/>
            <a:r>
              <a:rPr lang="en-CA" sz="1400" dirty="0"/>
              <a:t>110</a:t>
            </a:r>
          </a:p>
          <a:p>
            <a:pPr algn="r"/>
            <a:r>
              <a:rPr lang="en-CA" sz="1400" dirty="0"/>
              <a:t>100</a:t>
            </a:r>
          </a:p>
          <a:p>
            <a:pPr algn="r"/>
            <a:r>
              <a:rPr lang="en-CA" sz="1400" dirty="0"/>
              <a:t>90</a:t>
            </a:r>
          </a:p>
          <a:p>
            <a:pPr algn="r"/>
            <a:r>
              <a:rPr lang="en-CA" sz="1400" dirty="0"/>
              <a:t>80</a:t>
            </a:r>
          </a:p>
          <a:p>
            <a:pPr algn="r"/>
            <a:r>
              <a:rPr lang="en-CA" sz="1400" dirty="0"/>
              <a:t>70</a:t>
            </a:r>
          </a:p>
          <a:p>
            <a:pPr algn="r"/>
            <a:r>
              <a:rPr lang="en-CA" sz="1400" dirty="0"/>
              <a:t>60</a:t>
            </a:r>
          </a:p>
          <a:p>
            <a:pPr algn="r"/>
            <a:r>
              <a:rPr lang="en-CA" sz="1400" dirty="0"/>
              <a:t>50</a:t>
            </a:r>
          </a:p>
          <a:p>
            <a:pPr algn="r"/>
            <a:r>
              <a:rPr lang="en-CA" sz="1400" dirty="0"/>
              <a:t>40</a:t>
            </a:r>
          </a:p>
          <a:p>
            <a:pPr algn="r"/>
            <a:r>
              <a:rPr lang="en-CA" sz="1400" dirty="0"/>
              <a:t>30</a:t>
            </a:r>
          </a:p>
          <a:p>
            <a:pPr algn="r"/>
            <a:r>
              <a:rPr lang="en-CA" sz="1400" dirty="0"/>
              <a:t>20</a:t>
            </a:r>
          </a:p>
          <a:p>
            <a:pPr algn="r"/>
            <a:r>
              <a:rPr lang="en-CA" sz="1400" dirty="0"/>
              <a:t>10</a:t>
            </a:r>
          </a:p>
          <a:p>
            <a:pPr algn="r"/>
            <a:r>
              <a:rPr lang="en-CA" sz="1400" dirty="0"/>
              <a:t>0</a:t>
            </a:r>
          </a:p>
          <a:p>
            <a:pPr algn="r"/>
            <a:r>
              <a:rPr lang="en-CA" sz="1400" dirty="0"/>
              <a:t>-10</a:t>
            </a:r>
          </a:p>
          <a:p>
            <a:pPr algn="r"/>
            <a:r>
              <a:rPr lang="en-CA" sz="1400" dirty="0"/>
              <a:t>-20</a:t>
            </a:r>
          </a:p>
          <a:p>
            <a:pPr algn="r"/>
            <a:r>
              <a:rPr lang="en-CA" sz="1400" dirty="0"/>
              <a:t>-30</a:t>
            </a:r>
          </a:p>
          <a:p>
            <a:pPr algn="r"/>
            <a:r>
              <a:rPr lang="en-CA" sz="1400" dirty="0"/>
              <a:t>-40</a:t>
            </a:r>
          </a:p>
          <a:p>
            <a:pPr algn="r"/>
            <a:r>
              <a:rPr lang="en-CA" sz="1400" dirty="0"/>
              <a:t>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576" y="624146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Courier New" pitchFamily="49" charset="0"/>
                <a:cs typeface="Courier New" pitchFamily="49" charset="0"/>
              </a:rPr>
              <a:t>100  200  300  400  500  600  700  800  900 1000 1100 1200 1300 1400 1500 1600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3526" y="4869160"/>
            <a:ext cx="1220187" cy="117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3526" y="2780929"/>
            <a:ext cx="4393337" cy="77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832304" y="1628800"/>
            <a:ext cx="1080120" cy="11538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15680" y="4880882"/>
            <a:ext cx="0" cy="12844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34547" y="4843638"/>
            <a:ext cx="0" cy="12844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42566" y="2782642"/>
            <a:ext cx="0" cy="33826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832304" y="2782642"/>
            <a:ext cx="0" cy="33454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642566" y="2780928"/>
            <a:ext cx="2189738" cy="17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oval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932483" y="3766709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Temperature (</a:t>
            </a:r>
            <a:r>
              <a:rPr lang="en-CA" dirty="0">
                <a:latin typeface="Calibri"/>
                <a:cs typeface="Calibri"/>
              </a:rPr>
              <a:t>°</a:t>
            </a:r>
            <a:r>
              <a:rPr lang="en-CA" dirty="0"/>
              <a:t>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1744" y="6379962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Energy absorbed by substance (joules / gram)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32646" y="2769206"/>
            <a:ext cx="1944216" cy="209995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oval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15680" y="4878108"/>
            <a:ext cx="151216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oval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87364" y="4880882"/>
            <a:ext cx="628316" cy="128442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oval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Arrow 39"/>
          <p:cNvSpPr/>
          <p:nvPr/>
        </p:nvSpPr>
        <p:spPr>
          <a:xfrm rot="19986171">
            <a:off x="2162670" y="1739424"/>
            <a:ext cx="2527342" cy="630841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Boiling Point</a:t>
            </a:r>
          </a:p>
        </p:txBody>
      </p:sp>
      <p:sp>
        <p:nvSpPr>
          <p:cNvPr id="41" name="Left Arrow 40"/>
          <p:cNvSpPr/>
          <p:nvPr/>
        </p:nvSpPr>
        <p:spPr>
          <a:xfrm rot="19986171">
            <a:off x="2187871" y="3909407"/>
            <a:ext cx="1952120" cy="656979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Melting Point</a:t>
            </a:r>
          </a:p>
        </p:txBody>
      </p:sp>
      <p:sp>
        <p:nvSpPr>
          <p:cNvPr id="42" name="TextBox 41"/>
          <p:cNvSpPr txBox="1"/>
          <p:nvPr/>
        </p:nvSpPr>
        <p:spPr>
          <a:xfrm rot="17772659">
            <a:off x="2393764" y="525967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solid</a:t>
            </a:r>
          </a:p>
        </p:txBody>
      </p:sp>
      <p:sp>
        <p:nvSpPr>
          <p:cNvPr id="43" name="TextBox 42"/>
          <p:cNvSpPr txBox="1"/>
          <p:nvPr/>
        </p:nvSpPr>
        <p:spPr>
          <a:xfrm rot="18703731">
            <a:off x="4845424" y="388326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liquid</a:t>
            </a:r>
          </a:p>
        </p:txBody>
      </p:sp>
      <p:sp>
        <p:nvSpPr>
          <p:cNvPr id="44" name="TextBox 43"/>
          <p:cNvSpPr txBox="1"/>
          <p:nvPr/>
        </p:nvSpPr>
        <p:spPr>
          <a:xfrm rot="18703731">
            <a:off x="8950894" y="1903565"/>
            <a:ext cx="5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gas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98582" y="2381783"/>
            <a:ext cx="1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liquid &amp; gas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44280" y="4499828"/>
            <a:ext cx="1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solid &amp; liquid</a:t>
            </a:r>
          </a:p>
        </p:txBody>
      </p:sp>
      <p:sp>
        <p:nvSpPr>
          <p:cNvPr id="47" name="Left-Right Arrow 46"/>
          <p:cNvSpPr/>
          <p:nvPr/>
        </p:nvSpPr>
        <p:spPr>
          <a:xfrm>
            <a:off x="3215681" y="5664037"/>
            <a:ext cx="1479843" cy="464023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Heat </a:t>
            </a:r>
            <a:r>
              <a:rPr lang="en-CA" sz="1500" dirty="0"/>
              <a:t>of</a:t>
            </a:r>
            <a:r>
              <a:rPr lang="en-CA" sz="1200" dirty="0"/>
              <a:t> fusion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6651800" y="5610506"/>
            <a:ext cx="2180504" cy="508809"/>
          </a:xfrm>
          <a:prstGeom prst="leftRightArrow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/>
              <a:t>Heat of  vaporization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795958" y="4880882"/>
            <a:ext cx="18558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flipH="1">
            <a:off x="6753349" y="2907814"/>
            <a:ext cx="249546" cy="1941867"/>
          </a:xfrm>
          <a:prstGeom prst="lef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Left Brace 52"/>
          <p:cNvSpPr/>
          <p:nvPr/>
        </p:nvSpPr>
        <p:spPr>
          <a:xfrm rot="5400000" flipH="1">
            <a:off x="5536780" y="4183521"/>
            <a:ext cx="249546" cy="1867410"/>
          </a:xfrm>
          <a:prstGeom prst="lef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3705021" y="52996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i="1" dirty="0" err="1"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i="1" baseline="-25000" dirty="0" err="1">
                <a:latin typeface="Cambria Math" pitchFamily="18" charset="0"/>
                <a:ea typeface="Cambria Math" pitchFamily="18" charset="0"/>
              </a:rPr>
              <a:t>fus</a:t>
            </a:r>
            <a:endParaRPr lang="en-CA" i="1" baseline="-25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0830" y="524117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i="1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i="1" baseline="-25000" dirty="0">
                <a:latin typeface="Cambria Math" pitchFamily="18" charset="0"/>
                <a:ea typeface="Cambria Math" pitchFamily="18" charset="0"/>
              </a:rPr>
              <a:t>(l)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49014" y="363451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i="1" dirty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CA" i="1" baseline="-25000" dirty="0">
                <a:latin typeface="Cambria Math" pitchFamily="18" charset="0"/>
                <a:ea typeface="Cambria Math" pitchFamily="18" charset="0"/>
              </a:rPr>
              <a:t>(l)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72279" y="5389553"/>
            <a:ext cx="71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libri"/>
              </a:rPr>
              <a:t>Δ</a:t>
            </a:r>
            <a:r>
              <a:rPr lang="en-CA" i="1" dirty="0" err="1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CA" i="1" baseline="-25000" dirty="0" err="1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vap</a:t>
            </a:r>
            <a:endParaRPr lang="en-CA" i="1" baseline="-25000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910243" y="4736866"/>
            <a:ext cx="369333" cy="288032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21776" y="3998720"/>
                <a:ext cx="1343445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CA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6" y="3998720"/>
                <a:ext cx="1343445" cy="737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1824746" y="2594043"/>
            <a:ext cx="450293" cy="31377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ine Callout 1 3"/>
          <p:cNvSpPr/>
          <p:nvPr/>
        </p:nvSpPr>
        <p:spPr>
          <a:xfrm>
            <a:off x="7768501" y="4421091"/>
            <a:ext cx="2304256" cy="1052587"/>
          </a:xfrm>
          <a:prstGeom prst="borderCallout1">
            <a:avLst>
              <a:gd name="adj1" fmla="val 49058"/>
              <a:gd name="adj2" fmla="val -475"/>
              <a:gd name="adj3" fmla="val 11473"/>
              <a:gd name="adj4" fmla="val -52478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Specific heat capacity of the liquid can be determined from the inverse slope of the curve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observe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 animBg="1"/>
      <p:bldP spid="59" grpId="0"/>
      <p:bldP spid="6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1985" y="24931"/>
            <a:ext cx="8229600" cy="1143000"/>
          </a:xfrm>
        </p:spPr>
        <p:txBody>
          <a:bodyPr/>
          <a:lstStyle/>
          <a:p>
            <a:r>
              <a:rPr lang="en-CA" u="sng" dirty="0" smtClean="0"/>
              <a:t>Reversing a Heat Curve</a:t>
            </a:r>
            <a:endParaRPr lang="en-CA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79576" y="1628800"/>
            <a:ext cx="0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9576" y="6165304"/>
            <a:ext cx="8064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0701" y="1548656"/>
            <a:ext cx="48282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150</a:t>
            </a:r>
          </a:p>
          <a:p>
            <a:pPr algn="r"/>
            <a:r>
              <a:rPr lang="en-CA" sz="1400" dirty="0"/>
              <a:t>140</a:t>
            </a:r>
          </a:p>
          <a:p>
            <a:pPr algn="r"/>
            <a:r>
              <a:rPr lang="en-CA" sz="1400" dirty="0"/>
              <a:t>130</a:t>
            </a:r>
          </a:p>
          <a:p>
            <a:pPr algn="r"/>
            <a:r>
              <a:rPr lang="en-CA" sz="1400" dirty="0"/>
              <a:t>120</a:t>
            </a:r>
          </a:p>
          <a:p>
            <a:pPr algn="r"/>
            <a:r>
              <a:rPr lang="en-CA" sz="1400" dirty="0"/>
              <a:t>110</a:t>
            </a:r>
          </a:p>
          <a:p>
            <a:pPr algn="r"/>
            <a:r>
              <a:rPr lang="en-CA" sz="1400" dirty="0"/>
              <a:t>100</a:t>
            </a:r>
          </a:p>
          <a:p>
            <a:pPr algn="r"/>
            <a:r>
              <a:rPr lang="en-CA" sz="1400" dirty="0"/>
              <a:t>90</a:t>
            </a:r>
          </a:p>
          <a:p>
            <a:pPr algn="r"/>
            <a:r>
              <a:rPr lang="en-CA" sz="1400" dirty="0"/>
              <a:t>80</a:t>
            </a:r>
          </a:p>
          <a:p>
            <a:pPr algn="r"/>
            <a:r>
              <a:rPr lang="en-CA" sz="1400" dirty="0"/>
              <a:t>70</a:t>
            </a:r>
          </a:p>
          <a:p>
            <a:pPr algn="r"/>
            <a:r>
              <a:rPr lang="en-CA" sz="1400" dirty="0"/>
              <a:t>60</a:t>
            </a:r>
          </a:p>
          <a:p>
            <a:pPr algn="r"/>
            <a:r>
              <a:rPr lang="en-CA" sz="1400" dirty="0"/>
              <a:t>50</a:t>
            </a:r>
          </a:p>
          <a:p>
            <a:pPr algn="r"/>
            <a:r>
              <a:rPr lang="en-CA" sz="1400" dirty="0"/>
              <a:t>40</a:t>
            </a:r>
          </a:p>
          <a:p>
            <a:pPr algn="r"/>
            <a:r>
              <a:rPr lang="en-CA" sz="1400" dirty="0"/>
              <a:t>30</a:t>
            </a:r>
          </a:p>
          <a:p>
            <a:pPr algn="r"/>
            <a:r>
              <a:rPr lang="en-CA" sz="1400" dirty="0"/>
              <a:t>20</a:t>
            </a:r>
          </a:p>
          <a:p>
            <a:pPr algn="r"/>
            <a:r>
              <a:rPr lang="en-CA" sz="1400" dirty="0"/>
              <a:t>10</a:t>
            </a:r>
          </a:p>
          <a:p>
            <a:pPr algn="r"/>
            <a:r>
              <a:rPr lang="en-CA" sz="1400" dirty="0"/>
              <a:t>0</a:t>
            </a:r>
          </a:p>
          <a:p>
            <a:pPr algn="r"/>
            <a:r>
              <a:rPr lang="en-CA" sz="1400" dirty="0"/>
              <a:t>-10</a:t>
            </a:r>
          </a:p>
          <a:p>
            <a:pPr algn="r"/>
            <a:r>
              <a:rPr lang="en-CA" sz="1400" dirty="0"/>
              <a:t>-20</a:t>
            </a:r>
          </a:p>
          <a:p>
            <a:pPr algn="r"/>
            <a:r>
              <a:rPr lang="en-CA" sz="1400" dirty="0"/>
              <a:t>-30</a:t>
            </a:r>
          </a:p>
          <a:p>
            <a:pPr algn="r"/>
            <a:r>
              <a:rPr lang="en-CA" sz="1400" dirty="0"/>
              <a:t>-40</a:t>
            </a:r>
          </a:p>
          <a:p>
            <a:pPr algn="r"/>
            <a:r>
              <a:rPr lang="en-CA" sz="1400" dirty="0"/>
              <a:t>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576" y="624146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Courier New" pitchFamily="49" charset="0"/>
                <a:cs typeface="Courier New" pitchFamily="49" charset="0"/>
              </a:rPr>
              <a:t>100  200  300  400  500  600  700  800  900 1000 1100 1200 1300 1400 1500 1600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3526" y="4869160"/>
            <a:ext cx="5485287" cy="2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3526" y="2780022"/>
            <a:ext cx="1220187" cy="90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932483" y="3766709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Temperature (</a:t>
            </a:r>
            <a:r>
              <a:rPr lang="en-CA" dirty="0">
                <a:latin typeface="Calibri"/>
                <a:cs typeface="Calibri"/>
              </a:rPr>
              <a:t>°</a:t>
            </a:r>
            <a:r>
              <a:rPr lang="en-CA" dirty="0"/>
              <a:t>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1745" y="6379962"/>
            <a:ext cx="310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Energy (joules / gram) released</a:t>
            </a:r>
          </a:p>
        </p:txBody>
      </p:sp>
      <p:sp>
        <p:nvSpPr>
          <p:cNvPr id="42" name="TextBox 41"/>
          <p:cNvSpPr txBox="1"/>
          <p:nvPr/>
        </p:nvSpPr>
        <p:spPr>
          <a:xfrm rot="3771534">
            <a:off x="9547075" y="539725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solid</a:t>
            </a:r>
          </a:p>
        </p:txBody>
      </p:sp>
      <p:sp>
        <p:nvSpPr>
          <p:cNvPr id="43" name="TextBox 42"/>
          <p:cNvSpPr txBox="1"/>
          <p:nvPr/>
        </p:nvSpPr>
        <p:spPr>
          <a:xfrm rot="2755978">
            <a:off x="6612038" y="356124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liquid</a:t>
            </a:r>
          </a:p>
        </p:txBody>
      </p:sp>
      <p:sp>
        <p:nvSpPr>
          <p:cNvPr id="44" name="TextBox 43"/>
          <p:cNvSpPr txBox="1"/>
          <p:nvPr/>
        </p:nvSpPr>
        <p:spPr>
          <a:xfrm rot="2852598">
            <a:off x="2720793" y="1771206"/>
            <a:ext cx="5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gas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7128" y="2409376"/>
            <a:ext cx="1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liquid &amp; gas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02247" y="1650552"/>
            <a:ext cx="1118034" cy="11427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334060" y="4871449"/>
            <a:ext cx="0" cy="1272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02271" y="4834562"/>
            <a:ext cx="0" cy="1272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32061" y="2793329"/>
            <a:ext cx="0" cy="3350225"/>
          </a:xfrm>
          <a:prstGeom prst="line">
            <a:avLst/>
          </a:prstGeom>
          <a:ln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520281" y="2793328"/>
            <a:ext cx="0" cy="33133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520281" y="2791631"/>
            <a:ext cx="2266602" cy="169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oval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751384" y="2780022"/>
            <a:ext cx="2012462" cy="20798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oval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768812" y="4868700"/>
            <a:ext cx="156524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oval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334061" y="4871449"/>
            <a:ext cx="650371" cy="127210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oval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flipH="1">
            <a:off x="7798234" y="4502911"/>
            <a:ext cx="1917949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solid &amp; liquid</a:t>
            </a:r>
          </a:p>
        </p:txBody>
      </p:sp>
      <p:sp>
        <p:nvSpPr>
          <p:cNvPr id="47" name="Left-Right Arrow 46"/>
          <p:cNvSpPr/>
          <p:nvPr/>
        </p:nvSpPr>
        <p:spPr>
          <a:xfrm>
            <a:off x="7768813" y="5765096"/>
            <a:ext cx="1565248" cy="322290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1200" dirty="0"/>
              <a:t>Heat of solidification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3570880" y="5782609"/>
            <a:ext cx="2180504" cy="322290"/>
          </a:xfrm>
          <a:prstGeom prst="leftRightArrow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Heat of condensation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8803" y="5455711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Δ</a:t>
            </a:r>
            <a:r>
              <a:rPr lang="en-CA" dirty="0" err="1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CA" baseline="-25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CA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70945" y="5481339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Δ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CA" baseline="-25000" dirty="0" err="1">
                <a:solidFill>
                  <a:schemeClr val="accent6">
                    <a:lumMod val="50000"/>
                  </a:schemeClr>
                </a:solidFill>
              </a:rPr>
              <a:t>cond</a:t>
            </a:r>
            <a:endParaRPr lang="en-CA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910243" y="4736866"/>
            <a:ext cx="369333" cy="288032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Left Arrow 39"/>
          <p:cNvSpPr/>
          <p:nvPr/>
        </p:nvSpPr>
        <p:spPr>
          <a:xfrm rot="19986171">
            <a:off x="2257883" y="2156557"/>
            <a:ext cx="1819235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Condensation point</a:t>
            </a:r>
          </a:p>
        </p:txBody>
      </p:sp>
      <p:sp>
        <p:nvSpPr>
          <p:cNvPr id="25" name="Oval 24"/>
          <p:cNvSpPr/>
          <p:nvPr/>
        </p:nvSpPr>
        <p:spPr>
          <a:xfrm>
            <a:off x="1824746" y="2594043"/>
            <a:ext cx="450293" cy="31377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Left Arrow 40"/>
          <p:cNvSpPr/>
          <p:nvPr/>
        </p:nvSpPr>
        <p:spPr>
          <a:xfrm rot="19986171">
            <a:off x="2279930" y="4294382"/>
            <a:ext cx="1495494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Freezing Point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9908" y="757041"/>
            <a:ext cx="81842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i="1" dirty="0"/>
              <a:t>If</a:t>
            </a:r>
            <a:r>
              <a:rPr lang="en-CA" sz="2500" dirty="0"/>
              <a:t> instead </a:t>
            </a:r>
            <a:r>
              <a:rPr lang="en-CA" sz="2500" dirty="0" smtClean="0"/>
              <a:t>we </a:t>
            </a:r>
            <a:r>
              <a:rPr lang="en-CA" sz="2500" dirty="0"/>
              <a:t>cool a hot gaseous </a:t>
            </a:r>
            <a:r>
              <a:rPr lang="en-CA" sz="2500" dirty="0" smtClean="0"/>
              <a:t>substance….</a:t>
            </a:r>
            <a:endParaRPr lang="en-CA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4325173" y="1247520"/>
            <a:ext cx="79309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u="sng" dirty="0" smtClean="0">
                <a:solidFill>
                  <a:schemeClr val="accent6">
                    <a:lumMod val="50000"/>
                  </a:schemeClr>
                </a:solidFill>
              </a:rPr>
              <a:t>boiling point</a:t>
            </a:r>
            <a:r>
              <a:rPr lang="en-CA" sz="2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25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CA" sz="2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2500" b="1" u="sng" dirty="0" smtClean="0">
                <a:solidFill>
                  <a:schemeClr val="accent6">
                    <a:lumMod val="50000"/>
                  </a:schemeClr>
                </a:solidFill>
              </a:rPr>
              <a:t>condensation </a:t>
            </a:r>
            <a:r>
              <a:rPr lang="en-CA" sz="2500" b="1" u="sng" dirty="0">
                <a:solidFill>
                  <a:schemeClr val="accent6">
                    <a:lumMod val="50000"/>
                  </a:schemeClr>
                </a:solidFill>
              </a:rPr>
              <a:t>point</a:t>
            </a:r>
            <a:r>
              <a:rPr lang="en-CA" sz="2500" dirty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en-CA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CA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CA" sz="2500" b="1" u="sng" dirty="0" smtClean="0">
                <a:solidFill>
                  <a:schemeClr val="accent6">
                    <a:lumMod val="50000"/>
                  </a:schemeClr>
                </a:solidFill>
              </a:rPr>
              <a:t>heat </a:t>
            </a:r>
            <a:r>
              <a:rPr lang="en-CA" sz="2500" b="1" u="sng" dirty="0">
                <a:solidFill>
                  <a:schemeClr val="accent6">
                    <a:lumMod val="50000"/>
                  </a:schemeClr>
                </a:solidFill>
              </a:rPr>
              <a:t>of vaporization </a:t>
            </a:r>
            <a:r>
              <a:rPr lang="en-CA" sz="2500" b="1" dirty="0" smtClean="0">
                <a:solidFill>
                  <a:schemeClr val="accent6">
                    <a:lumMod val="50000"/>
                  </a:schemeClr>
                </a:solidFill>
              </a:rPr>
              <a:t>--&gt;</a:t>
            </a:r>
            <a:r>
              <a:rPr lang="en-CA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2500" b="1" u="sng" dirty="0">
                <a:solidFill>
                  <a:schemeClr val="accent6">
                    <a:lumMod val="50000"/>
                  </a:schemeClr>
                </a:solidFill>
              </a:rPr>
              <a:t>heat of condensation</a:t>
            </a:r>
            <a:r>
              <a:rPr lang="en-CA" sz="2500" b="1" u="sng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1298" y="2852869"/>
            <a:ext cx="4544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</a:rPr>
              <a:t>melting </a:t>
            </a:r>
            <a:r>
              <a:rPr lang="en-CA" sz="2300" dirty="0">
                <a:solidFill>
                  <a:schemeClr val="accent1">
                    <a:lumMod val="75000"/>
                  </a:schemeClr>
                </a:solidFill>
              </a:rPr>
              <a:t>point 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</a:rPr>
              <a:t> freezing point.</a:t>
            </a:r>
          </a:p>
          <a:p>
            <a:endParaRPr lang="en-CA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</a:rPr>
              <a:t>heat of vaporisation 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</a:rPr>
              <a:t> 							heat of </a:t>
            </a:r>
            <a:r>
              <a:rPr lang="en-CA" sz="2300" dirty="0">
                <a:solidFill>
                  <a:schemeClr val="accent1">
                    <a:lumMod val="75000"/>
                  </a:schemeClr>
                </a:solidFill>
              </a:rPr>
              <a:t>solidification.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observe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4" grpId="0"/>
      <p:bldP spid="57" grpId="0"/>
      <p:bldP spid="40" grpId="0" animBg="1"/>
      <p:bldP spid="41" grpId="0" animBg="1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46"/>
            <a:ext cx="10364451" cy="832912"/>
          </a:xfrm>
        </p:spPr>
        <p:txBody>
          <a:bodyPr>
            <a:normAutofit/>
          </a:bodyPr>
          <a:lstStyle/>
          <a:p>
            <a:pPr algn="l"/>
            <a:r>
              <a:rPr lang="en-CA" b="1" u="sng" dirty="0" smtClean="0"/>
              <a:t>Important pts from a Heat Curve:</a:t>
            </a:r>
            <a:endParaRPr lang="en-CA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1886" y="783771"/>
                <a:ext cx="11800114" cy="5741573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CA" sz="3000" cap="non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The melting/freezing point temperature (</a:t>
                </a:r>
                <a:r>
                  <a:rPr lang="en-CA" sz="2800" cap="non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  <a:r>
                  <a:rPr lang="en-CA" sz="2800" cap="none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CA" sz="2800" cap="non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plateau)</a:t>
                </a:r>
              </a:p>
              <a:p>
                <a:r>
                  <a:rPr lang="en-CA" sz="3000" cap="non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boiling point temperature/vaporization/condensation</a:t>
                </a:r>
                <a:r>
                  <a:rPr lang="en-CA" sz="3000" cap="none" dirty="0">
                    <a:solidFill>
                      <a:schemeClr val="accent6">
                        <a:lumMod val="75000"/>
                      </a:schemeClr>
                    </a:solidFill>
                  </a:rPr>
                  <a:t>/ </a:t>
                </a:r>
                <a:r>
                  <a:rPr lang="en-CA" sz="3000" cap="non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(2</a:t>
                </a:r>
                <a:r>
                  <a:rPr lang="en-CA" sz="3000" cap="none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nd</a:t>
                </a:r>
                <a:r>
                  <a:rPr lang="en-CA" sz="3000" cap="non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plateau)</a:t>
                </a:r>
              </a:p>
              <a:p>
                <a:r>
                  <a:rPr lang="en-CA" sz="3000" cap="none" dirty="0" smtClean="0">
                    <a:solidFill>
                      <a:srgbClr val="7030A0"/>
                    </a:solidFill>
                  </a:rPr>
                  <a:t>The heat of fusion (</a:t>
                </a:r>
                <a:r>
                  <a:rPr lang="el-GR" sz="3200" cap="none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Δ</a:t>
                </a:r>
                <a:r>
                  <a:rPr lang="en-CA" sz="3200" cap="none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en-CA" sz="3200" cap="none" baseline="-25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fus</a:t>
                </a:r>
                <a:r>
                  <a:rPr lang="en-CA" sz="3000" cap="none" dirty="0" smtClean="0">
                    <a:solidFill>
                      <a:srgbClr val="7030A0"/>
                    </a:solidFill>
                  </a:rPr>
                  <a:t>) or solidification (</a:t>
                </a:r>
                <a:r>
                  <a:rPr lang="el-GR" sz="2800" cap="none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Δ</a:t>
                </a:r>
                <a:r>
                  <a:rPr lang="en-CA" sz="2800" cap="none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en-CA" sz="2800" cap="none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</a:t>
                </a:r>
                <a:r>
                  <a:rPr lang="en-CA" sz="3000" cap="none" dirty="0" smtClean="0">
                    <a:solidFill>
                      <a:srgbClr val="7030A0"/>
                    </a:solidFill>
                  </a:rPr>
                  <a:t>) (change in x-axis)</a:t>
                </a:r>
              </a:p>
              <a:p>
                <a:r>
                  <a:rPr lang="en-CA" sz="3000" cap="none" dirty="0" smtClean="0">
                    <a:solidFill>
                      <a:srgbClr val="FF0000"/>
                    </a:solidFill>
                  </a:rPr>
                  <a:t>The heat of vaporization (</a:t>
                </a:r>
                <a:r>
                  <a:rPr lang="el-GR" sz="2800" cap="none" dirty="0">
                    <a:solidFill>
                      <a:srgbClr val="FF0000"/>
                    </a:solidFill>
                    <a:latin typeface="Calibri"/>
                    <a:cs typeface="Calibri"/>
                  </a:rPr>
                  <a:t>Δ</a:t>
                </a:r>
                <a:r>
                  <a:rPr lang="en-CA" sz="2800" cap="none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CA" sz="2800" cap="none" baseline="-25000" dirty="0" err="1" smtClean="0">
                    <a:solidFill>
                      <a:srgbClr val="FF0000"/>
                    </a:solidFill>
                  </a:rPr>
                  <a:t>vap</a:t>
                </a:r>
                <a:r>
                  <a:rPr lang="en-CA" sz="3000" cap="none" dirty="0" smtClean="0">
                    <a:solidFill>
                      <a:srgbClr val="FF0000"/>
                    </a:solidFill>
                  </a:rPr>
                  <a:t>) or condensation (</a:t>
                </a:r>
                <a:r>
                  <a:rPr lang="el-GR" sz="3200" cap="none" dirty="0">
                    <a:solidFill>
                      <a:srgbClr val="FF0000"/>
                    </a:solidFill>
                    <a:latin typeface="Calibri"/>
                    <a:cs typeface="Calibri"/>
                  </a:rPr>
                  <a:t>Δ</a:t>
                </a:r>
                <a:r>
                  <a:rPr lang="en-CA" sz="3200" cap="none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CA" sz="3200" cap="none" baseline="-25000" dirty="0" err="1" smtClean="0">
                    <a:solidFill>
                      <a:srgbClr val="FF0000"/>
                    </a:solidFill>
                  </a:rPr>
                  <a:t>cond</a:t>
                </a:r>
                <a:r>
                  <a:rPr lang="en-CA" sz="3000" cap="none" dirty="0" smtClean="0">
                    <a:solidFill>
                      <a:srgbClr val="FF0000"/>
                    </a:solidFill>
                  </a:rPr>
                  <a:t>) (x-axis)</a:t>
                </a:r>
                <a:endParaRPr lang="en-CA" sz="3000" cap="none" dirty="0">
                  <a:solidFill>
                    <a:srgbClr val="FF0000"/>
                  </a:solidFill>
                </a:endParaRPr>
              </a:p>
              <a:p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 specific heat capacity (c) of the solid or liquid substance.</a:t>
                </a:r>
              </a:p>
              <a:p>
                <a:pPr lvl="2"/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Calculated from </a:t>
                </a:r>
                <a:r>
                  <a:rPr lang="en-CA" sz="3000" cap="none" dirty="0">
                    <a:solidFill>
                      <a:schemeClr val="accent1">
                        <a:lumMod val="75000"/>
                      </a:schemeClr>
                    </a:solidFill>
                  </a:rPr>
                  <a:t>the ∆</a:t>
                </a:r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H/g and ∆T from the inverse slope</a:t>
                </a:r>
              </a:p>
              <a:p>
                <a:pPr lvl="2"/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Since Q=</a:t>
                </a:r>
                <a:r>
                  <a:rPr lang="en-CA" sz="3000" cap="non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mc∆T</a:t>
                </a:r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&amp; Q/m = ∆H(J/g) from the graph   so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sz="30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30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0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3000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∆</m:t>
                        </m:r>
                        <m:r>
                          <a:rPr lang="en-CA" sz="3000" b="0" i="1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3000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∆</m:t>
                        </m:r>
                        <m:r>
                          <a:rPr lang="en-CA" sz="3000" b="0" i="1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CA" sz="3000" cap="non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CA" sz="3000" cap="non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1886" y="783771"/>
                <a:ext cx="11800114" cy="5741573"/>
              </a:xfrm>
              <a:blipFill>
                <a:blip r:embed="rId2"/>
                <a:stretch>
                  <a:fillRect l="-980" t="-21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595167" y="71826"/>
            <a:ext cx="31225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Please write</a:t>
            </a:r>
            <a:endParaRPr lang="en-US" sz="3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51" y="211858"/>
            <a:ext cx="10364451" cy="703881"/>
          </a:xfrm>
        </p:spPr>
        <p:txBody>
          <a:bodyPr/>
          <a:lstStyle/>
          <a:p>
            <a:pPr algn="l"/>
            <a:r>
              <a:rPr lang="en-CA" dirty="0" smtClean="0"/>
              <a:t>Heat Curve of a Mixture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79576" y="1628800"/>
            <a:ext cx="0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9576" y="6165304"/>
            <a:ext cx="8064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0701" y="1548656"/>
            <a:ext cx="48282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150</a:t>
            </a:r>
          </a:p>
          <a:p>
            <a:pPr algn="r"/>
            <a:r>
              <a:rPr lang="en-CA" sz="1400" dirty="0"/>
              <a:t>140</a:t>
            </a:r>
          </a:p>
          <a:p>
            <a:pPr algn="r"/>
            <a:r>
              <a:rPr lang="en-CA" sz="1400" dirty="0"/>
              <a:t>130</a:t>
            </a:r>
          </a:p>
          <a:p>
            <a:pPr algn="r"/>
            <a:r>
              <a:rPr lang="en-CA" sz="1400" dirty="0"/>
              <a:t>120</a:t>
            </a:r>
          </a:p>
          <a:p>
            <a:pPr algn="r"/>
            <a:r>
              <a:rPr lang="en-CA" sz="1400" dirty="0"/>
              <a:t>110</a:t>
            </a:r>
          </a:p>
          <a:p>
            <a:pPr algn="r"/>
            <a:r>
              <a:rPr lang="en-CA" sz="1400" dirty="0"/>
              <a:t>100</a:t>
            </a:r>
          </a:p>
          <a:p>
            <a:pPr algn="r"/>
            <a:r>
              <a:rPr lang="en-CA" sz="1400" dirty="0"/>
              <a:t>90</a:t>
            </a:r>
          </a:p>
          <a:p>
            <a:pPr algn="r"/>
            <a:r>
              <a:rPr lang="en-CA" sz="1400" dirty="0"/>
              <a:t>80</a:t>
            </a:r>
          </a:p>
          <a:p>
            <a:pPr algn="r"/>
            <a:r>
              <a:rPr lang="en-CA" sz="1400" dirty="0"/>
              <a:t>70</a:t>
            </a:r>
          </a:p>
          <a:p>
            <a:pPr algn="r"/>
            <a:r>
              <a:rPr lang="en-CA" sz="1400" dirty="0"/>
              <a:t>60</a:t>
            </a:r>
          </a:p>
          <a:p>
            <a:pPr algn="r"/>
            <a:r>
              <a:rPr lang="en-CA" sz="1400" dirty="0"/>
              <a:t>50</a:t>
            </a:r>
          </a:p>
          <a:p>
            <a:pPr algn="r"/>
            <a:r>
              <a:rPr lang="en-CA" sz="1400" dirty="0"/>
              <a:t>40</a:t>
            </a:r>
          </a:p>
          <a:p>
            <a:pPr algn="r"/>
            <a:r>
              <a:rPr lang="en-CA" sz="1400" dirty="0"/>
              <a:t>30</a:t>
            </a:r>
          </a:p>
          <a:p>
            <a:pPr algn="r"/>
            <a:r>
              <a:rPr lang="en-CA" sz="1400" dirty="0"/>
              <a:t>20</a:t>
            </a:r>
          </a:p>
          <a:p>
            <a:pPr algn="r"/>
            <a:r>
              <a:rPr lang="en-CA" sz="1400" dirty="0"/>
              <a:t>10</a:t>
            </a:r>
          </a:p>
          <a:p>
            <a:pPr algn="r"/>
            <a:r>
              <a:rPr lang="en-CA" sz="1400" dirty="0"/>
              <a:t>0</a:t>
            </a:r>
          </a:p>
          <a:p>
            <a:pPr algn="r"/>
            <a:r>
              <a:rPr lang="en-CA" sz="1400" dirty="0"/>
              <a:t>-10</a:t>
            </a:r>
          </a:p>
          <a:p>
            <a:pPr algn="r"/>
            <a:r>
              <a:rPr lang="en-CA" sz="1400" dirty="0"/>
              <a:t>-20</a:t>
            </a:r>
          </a:p>
          <a:p>
            <a:pPr algn="r"/>
            <a:r>
              <a:rPr lang="en-CA" sz="1400" dirty="0"/>
              <a:t>-30</a:t>
            </a:r>
          </a:p>
          <a:p>
            <a:pPr algn="r"/>
            <a:r>
              <a:rPr lang="en-CA" sz="1400" dirty="0"/>
              <a:t>-40</a:t>
            </a:r>
          </a:p>
          <a:p>
            <a:pPr algn="r"/>
            <a:r>
              <a:rPr lang="en-CA" sz="1400" dirty="0"/>
              <a:t>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576" y="624146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ourier New" pitchFamily="49" charset="0"/>
                <a:cs typeface="Courier New" pitchFamily="49" charset="0"/>
              </a:rPr>
              <a:t>100  200  300  400  500  600  700  800  900 1000 1100 1200 1300 1400 1500 1600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54960" y="5070050"/>
            <a:ext cx="960720" cy="1285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32065" y="3140969"/>
            <a:ext cx="4393337" cy="77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15680" y="5082906"/>
            <a:ext cx="0" cy="10823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</p:cNvCxnSpPr>
          <p:nvPr/>
        </p:nvCxnSpPr>
        <p:spPr>
          <a:xfrm flipH="1">
            <a:off x="5105740" y="4635375"/>
            <a:ext cx="3433" cy="156019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06027" y="2492897"/>
            <a:ext cx="0" cy="36228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932483" y="3766709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Temperature (</a:t>
            </a:r>
            <a:r>
              <a:rPr lang="en-CA" dirty="0">
                <a:latin typeface="Calibri"/>
                <a:cs typeface="Calibri"/>
              </a:rPr>
              <a:t>°</a:t>
            </a:r>
            <a:r>
              <a:rPr lang="en-CA" dirty="0"/>
              <a:t>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1744" y="6379962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Energy absorbed by substance (joules / gram)</a:t>
            </a:r>
          </a:p>
        </p:txBody>
      </p:sp>
      <p:sp>
        <p:nvSpPr>
          <p:cNvPr id="40" name="Left Arrow 39"/>
          <p:cNvSpPr/>
          <p:nvPr/>
        </p:nvSpPr>
        <p:spPr>
          <a:xfrm rot="19986171">
            <a:off x="2178139" y="1715099"/>
            <a:ext cx="2377475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Fractional Distillation #3</a:t>
            </a:r>
          </a:p>
        </p:txBody>
      </p:sp>
      <p:sp>
        <p:nvSpPr>
          <p:cNvPr id="41" name="Left Arrow 40"/>
          <p:cNvSpPr/>
          <p:nvPr/>
        </p:nvSpPr>
        <p:spPr>
          <a:xfrm rot="19986171">
            <a:off x="2277085" y="4282486"/>
            <a:ext cx="1548089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Melting  Range</a:t>
            </a:r>
          </a:p>
        </p:txBody>
      </p:sp>
      <p:sp>
        <p:nvSpPr>
          <p:cNvPr id="42" name="TextBox 41"/>
          <p:cNvSpPr txBox="1"/>
          <p:nvPr/>
        </p:nvSpPr>
        <p:spPr>
          <a:xfrm rot="17772659">
            <a:off x="2393764" y="525967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solid</a:t>
            </a:r>
          </a:p>
        </p:txBody>
      </p:sp>
      <p:sp>
        <p:nvSpPr>
          <p:cNvPr id="43" name="TextBox 42"/>
          <p:cNvSpPr txBox="1"/>
          <p:nvPr/>
        </p:nvSpPr>
        <p:spPr>
          <a:xfrm rot="18703731">
            <a:off x="4845424" y="388326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liquid</a:t>
            </a:r>
          </a:p>
        </p:txBody>
      </p:sp>
      <p:sp>
        <p:nvSpPr>
          <p:cNvPr id="44" name="TextBox 43"/>
          <p:cNvSpPr txBox="1"/>
          <p:nvPr/>
        </p:nvSpPr>
        <p:spPr>
          <a:xfrm rot="18703731">
            <a:off x="8950894" y="1903565"/>
            <a:ext cx="5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gas</a:t>
            </a:r>
          </a:p>
        </p:txBody>
      </p:sp>
      <p:cxnSp>
        <p:nvCxnSpPr>
          <p:cNvPr id="49" name="Straight Connector 48"/>
          <p:cNvCxnSpPr>
            <a:endCxn id="7" idx="7"/>
          </p:cNvCxnSpPr>
          <p:nvPr/>
        </p:nvCxnSpPr>
        <p:spPr>
          <a:xfrm flipV="1">
            <a:off x="2269796" y="4635374"/>
            <a:ext cx="2839376" cy="177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910243" y="4581128"/>
            <a:ext cx="369333" cy="66004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2619470" y="1430448"/>
            <a:ext cx="7813141" cy="4725908"/>
          </a:xfrm>
          <a:custGeom>
            <a:avLst/>
            <a:gdLst>
              <a:gd name="connsiteX0" fmla="*/ 0 w 7813141"/>
              <a:gd name="connsiteY0" fmla="*/ 4725908 h 4725908"/>
              <a:gd name="connsiteX1" fmla="*/ 334979 w 7813141"/>
              <a:gd name="connsiteY1" fmla="*/ 4046899 h 4725908"/>
              <a:gd name="connsiteX2" fmla="*/ 506994 w 7813141"/>
              <a:gd name="connsiteY2" fmla="*/ 3793402 h 4725908"/>
              <a:gd name="connsiteX3" fmla="*/ 760491 w 7813141"/>
              <a:gd name="connsiteY3" fmla="*/ 3603279 h 4725908"/>
              <a:gd name="connsiteX4" fmla="*/ 1149790 w 7813141"/>
              <a:gd name="connsiteY4" fmla="*/ 3539904 h 4725908"/>
              <a:gd name="connsiteX5" fmla="*/ 1692998 w 7813141"/>
              <a:gd name="connsiteY5" fmla="*/ 3494637 h 4725908"/>
              <a:gd name="connsiteX6" fmla="*/ 2127565 w 7813141"/>
              <a:gd name="connsiteY6" fmla="*/ 3385996 h 4725908"/>
              <a:gd name="connsiteX7" fmla="*/ 2489703 w 7813141"/>
              <a:gd name="connsiteY7" fmla="*/ 3204926 h 4725908"/>
              <a:gd name="connsiteX8" fmla="*/ 2879002 w 7813141"/>
              <a:gd name="connsiteY8" fmla="*/ 2770360 h 4725908"/>
              <a:gd name="connsiteX9" fmla="*/ 3250194 w 7813141"/>
              <a:gd name="connsiteY9" fmla="*/ 2272419 h 4725908"/>
              <a:gd name="connsiteX10" fmla="*/ 3521798 w 7813141"/>
              <a:gd name="connsiteY10" fmla="*/ 1919334 h 4725908"/>
              <a:gd name="connsiteX11" fmla="*/ 3748135 w 7813141"/>
              <a:gd name="connsiteY11" fmla="*/ 1738265 h 4725908"/>
              <a:gd name="connsiteX12" fmla="*/ 4164594 w 7813141"/>
              <a:gd name="connsiteY12" fmla="*/ 1702051 h 4725908"/>
              <a:gd name="connsiteX13" fmla="*/ 4363771 w 7813141"/>
              <a:gd name="connsiteY13" fmla="*/ 1702051 h 4725908"/>
              <a:gd name="connsiteX14" fmla="*/ 4599161 w 7813141"/>
              <a:gd name="connsiteY14" fmla="*/ 1647730 h 4725908"/>
              <a:gd name="connsiteX15" fmla="*/ 4843604 w 7813141"/>
              <a:gd name="connsiteY15" fmla="*/ 1421394 h 4725908"/>
              <a:gd name="connsiteX16" fmla="*/ 4979406 w 7813141"/>
              <a:gd name="connsiteY16" fmla="*/ 1348966 h 4725908"/>
              <a:gd name="connsiteX17" fmla="*/ 5269117 w 7813141"/>
              <a:gd name="connsiteY17" fmla="*/ 1339912 h 4725908"/>
              <a:gd name="connsiteX18" fmla="*/ 5531668 w 7813141"/>
              <a:gd name="connsiteY18" fmla="*/ 1321805 h 4725908"/>
              <a:gd name="connsiteX19" fmla="*/ 5758004 w 7813141"/>
              <a:gd name="connsiteY19" fmla="*/ 1140736 h 4725908"/>
              <a:gd name="connsiteX20" fmla="*/ 5902860 w 7813141"/>
              <a:gd name="connsiteY20" fmla="*/ 1086415 h 4725908"/>
              <a:gd name="connsiteX21" fmla="*/ 6074876 w 7813141"/>
              <a:gd name="connsiteY21" fmla="*/ 1086415 h 4725908"/>
              <a:gd name="connsiteX22" fmla="*/ 6518495 w 7813141"/>
              <a:gd name="connsiteY22" fmla="*/ 1086415 h 4725908"/>
              <a:gd name="connsiteX23" fmla="*/ 6799153 w 7813141"/>
              <a:gd name="connsiteY23" fmla="*/ 950613 h 4725908"/>
              <a:gd name="connsiteX24" fmla="*/ 7179398 w 7813141"/>
              <a:gd name="connsiteY24" fmla="*/ 688063 h 4725908"/>
              <a:gd name="connsiteX25" fmla="*/ 7813141 w 7813141"/>
              <a:gd name="connsiteY25" fmla="*/ 0 h 472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3141" h="4725908">
                <a:moveTo>
                  <a:pt x="0" y="4725908"/>
                </a:moveTo>
                <a:cubicBezTo>
                  <a:pt x="125240" y="4464112"/>
                  <a:pt x="250480" y="4202317"/>
                  <a:pt x="334979" y="4046899"/>
                </a:cubicBezTo>
                <a:cubicBezTo>
                  <a:pt x="419478" y="3891481"/>
                  <a:pt x="436075" y="3867339"/>
                  <a:pt x="506994" y="3793402"/>
                </a:cubicBezTo>
                <a:cubicBezTo>
                  <a:pt x="577913" y="3719465"/>
                  <a:pt x="653358" y="3645529"/>
                  <a:pt x="760491" y="3603279"/>
                </a:cubicBezTo>
                <a:cubicBezTo>
                  <a:pt x="867624" y="3561029"/>
                  <a:pt x="994372" y="3558011"/>
                  <a:pt x="1149790" y="3539904"/>
                </a:cubicBezTo>
                <a:cubicBezTo>
                  <a:pt x="1305208" y="3521797"/>
                  <a:pt x="1530036" y="3520288"/>
                  <a:pt x="1692998" y="3494637"/>
                </a:cubicBezTo>
                <a:cubicBezTo>
                  <a:pt x="1855960" y="3468986"/>
                  <a:pt x="1994781" y="3434281"/>
                  <a:pt x="2127565" y="3385996"/>
                </a:cubicBezTo>
                <a:cubicBezTo>
                  <a:pt x="2260349" y="3337711"/>
                  <a:pt x="2364464" y="3307532"/>
                  <a:pt x="2489703" y="3204926"/>
                </a:cubicBezTo>
                <a:cubicBezTo>
                  <a:pt x="2614942" y="3102320"/>
                  <a:pt x="2752254" y="2925778"/>
                  <a:pt x="2879002" y="2770360"/>
                </a:cubicBezTo>
                <a:cubicBezTo>
                  <a:pt x="3005750" y="2614942"/>
                  <a:pt x="3143061" y="2414257"/>
                  <a:pt x="3250194" y="2272419"/>
                </a:cubicBezTo>
                <a:cubicBezTo>
                  <a:pt x="3357327" y="2130581"/>
                  <a:pt x="3438808" y="2008360"/>
                  <a:pt x="3521798" y="1919334"/>
                </a:cubicBezTo>
                <a:cubicBezTo>
                  <a:pt x="3604788" y="1830308"/>
                  <a:pt x="3641002" y="1774479"/>
                  <a:pt x="3748135" y="1738265"/>
                </a:cubicBezTo>
                <a:cubicBezTo>
                  <a:pt x="3855268" y="1702051"/>
                  <a:pt x="4061988" y="1708087"/>
                  <a:pt x="4164594" y="1702051"/>
                </a:cubicBezTo>
                <a:cubicBezTo>
                  <a:pt x="4267200" y="1696015"/>
                  <a:pt x="4291343" y="1711104"/>
                  <a:pt x="4363771" y="1702051"/>
                </a:cubicBezTo>
                <a:cubicBezTo>
                  <a:pt x="4436199" y="1692998"/>
                  <a:pt x="4519189" y="1694506"/>
                  <a:pt x="4599161" y="1647730"/>
                </a:cubicBezTo>
                <a:cubicBezTo>
                  <a:pt x="4679133" y="1600954"/>
                  <a:pt x="4780230" y="1471188"/>
                  <a:pt x="4843604" y="1421394"/>
                </a:cubicBezTo>
                <a:cubicBezTo>
                  <a:pt x="4906978" y="1371600"/>
                  <a:pt x="4908487" y="1362546"/>
                  <a:pt x="4979406" y="1348966"/>
                </a:cubicBezTo>
                <a:cubicBezTo>
                  <a:pt x="5050325" y="1335386"/>
                  <a:pt x="5177073" y="1344439"/>
                  <a:pt x="5269117" y="1339912"/>
                </a:cubicBezTo>
                <a:cubicBezTo>
                  <a:pt x="5361161" y="1335385"/>
                  <a:pt x="5450187" y="1355001"/>
                  <a:pt x="5531668" y="1321805"/>
                </a:cubicBezTo>
                <a:cubicBezTo>
                  <a:pt x="5613149" y="1288609"/>
                  <a:pt x="5696139" y="1179968"/>
                  <a:pt x="5758004" y="1140736"/>
                </a:cubicBezTo>
                <a:cubicBezTo>
                  <a:pt x="5819869" y="1101504"/>
                  <a:pt x="5850048" y="1095468"/>
                  <a:pt x="5902860" y="1086415"/>
                </a:cubicBezTo>
                <a:cubicBezTo>
                  <a:pt x="5955672" y="1077362"/>
                  <a:pt x="6074876" y="1086415"/>
                  <a:pt x="6074876" y="1086415"/>
                </a:cubicBezTo>
                <a:cubicBezTo>
                  <a:pt x="6177482" y="1086415"/>
                  <a:pt x="6397782" y="1109049"/>
                  <a:pt x="6518495" y="1086415"/>
                </a:cubicBezTo>
                <a:cubicBezTo>
                  <a:pt x="6639208" y="1063781"/>
                  <a:pt x="6689003" y="1017005"/>
                  <a:pt x="6799153" y="950613"/>
                </a:cubicBezTo>
                <a:cubicBezTo>
                  <a:pt x="6909303" y="884221"/>
                  <a:pt x="7010400" y="846498"/>
                  <a:pt x="7179398" y="688063"/>
                </a:cubicBezTo>
                <a:cubicBezTo>
                  <a:pt x="7348396" y="529627"/>
                  <a:pt x="7580768" y="264813"/>
                  <a:pt x="7813141" y="0"/>
                </a:cubicBezTo>
              </a:path>
            </a:pathLst>
          </a:custGeom>
          <a:noFill/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0" name="Straight Connector 49"/>
          <p:cNvCxnSpPr/>
          <p:nvPr/>
        </p:nvCxnSpPr>
        <p:spPr>
          <a:xfrm>
            <a:off x="2283526" y="2756119"/>
            <a:ext cx="537755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3526" y="2492896"/>
            <a:ext cx="637310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Arrow 59"/>
          <p:cNvSpPr/>
          <p:nvPr/>
        </p:nvSpPr>
        <p:spPr>
          <a:xfrm rot="19986171">
            <a:off x="2178140" y="2020767"/>
            <a:ext cx="2377475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Fractional Distillation #2</a:t>
            </a:r>
          </a:p>
        </p:txBody>
      </p:sp>
      <p:sp>
        <p:nvSpPr>
          <p:cNvPr id="63" name="Left Arrow 62"/>
          <p:cNvSpPr/>
          <p:nvPr/>
        </p:nvSpPr>
        <p:spPr>
          <a:xfrm rot="19986171">
            <a:off x="2151613" y="2413036"/>
            <a:ext cx="2377475" cy="359183"/>
          </a:xfrm>
          <a:prstGeom prst="leftArrow">
            <a:avLst>
              <a:gd name="adj1" fmla="val 50000"/>
              <a:gd name="adj2" fmla="val 1156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Fractional Distillation #1</a:t>
            </a:r>
          </a:p>
        </p:txBody>
      </p:sp>
      <p:sp>
        <p:nvSpPr>
          <p:cNvPr id="64" name="TextBox 63"/>
          <p:cNvSpPr txBox="1"/>
          <p:nvPr/>
        </p:nvSpPr>
        <p:spPr>
          <a:xfrm rot="21066286">
            <a:off x="3660568" y="4499828"/>
            <a:ext cx="76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slushy</a:t>
            </a:r>
          </a:p>
        </p:txBody>
      </p:sp>
      <p:sp>
        <p:nvSpPr>
          <p:cNvPr id="65" name="TextBox 64"/>
          <p:cNvSpPr txBox="1"/>
          <p:nvPr/>
        </p:nvSpPr>
        <p:spPr>
          <a:xfrm rot="20525099">
            <a:off x="6297827" y="2571453"/>
            <a:ext cx="1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Boiling range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12024" y="3216815"/>
            <a:ext cx="0" cy="305131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43201" y="3128961"/>
            <a:ext cx="31044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chemeClr val="accent6">
                    <a:lumMod val="50000"/>
                  </a:schemeClr>
                </a:solidFill>
              </a:rPr>
              <a:t>We can use the different boiling temperatures of the mixtures components to separate them by capturing the vapours separately—a process called fractional </a:t>
            </a:r>
            <a:r>
              <a:rPr lang="en-CA" sz="2200" b="1" dirty="0">
                <a:solidFill>
                  <a:schemeClr val="accent6">
                    <a:lumMod val="50000"/>
                  </a:schemeClr>
                </a:solidFill>
              </a:rPr>
              <a:t>distillation.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19978" y="78409"/>
            <a:ext cx="63720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/>
              <a:t>The heat curve of a mixture of </a:t>
            </a:r>
            <a:r>
              <a:rPr lang="en-CA" sz="2500" dirty="0" smtClean="0"/>
              <a:t>substances.</a:t>
            </a:r>
          </a:p>
          <a:p>
            <a:endParaRPr lang="en-CA" sz="2500" dirty="0"/>
          </a:p>
          <a:p>
            <a:r>
              <a:rPr lang="en-CA" sz="2500" dirty="0" smtClean="0"/>
              <a:t>The </a:t>
            </a:r>
            <a:r>
              <a:rPr lang="en-CA" sz="2500" dirty="0"/>
              <a:t>mixture “melts” over a range of temperatures, and each component “boils” at a different temperature.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1168" y="5066260"/>
            <a:ext cx="1962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>
                    <a:lumMod val="75000"/>
                  </a:schemeClr>
                </a:solidFill>
              </a:rPr>
              <a:t>The mixture melts more gradually than pure matter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0" grpId="0" animBg="1"/>
      <p:bldP spid="41" grpId="0" animBg="1"/>
      <p:bldP spid="42" grpId="0"/>
      <p:bldP spid="43" grpId="0"/>
      <p:bldP spid="44" grpId="0"/>
      <p:bldP spid="58" grpId="0" animBg="1"/>
      <p:bldP spid="60" grpId="0" animBg="1"/>
      <p:bldP spid="63" grpId="0" animBg="1"/>
      <p:bldP spid="64" grpId="0"/>
      <p:bldP spid="65" grpId="0"/>
      <p:bldP spid="25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3568</TotalTime>
  <Words>1954</Words>
  <Application>Microsoft Office PowerPoint</Application>
  <PresentationFormat>Widescreen</PresentationFormat>
  <Paragraphs>574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Impact</vt:lpstr>
      <vt:lpstr>Symbol</vt:lpstr>
      <vt:lpstr>Tw Cen MT</vt:lpstr>
      <vt:lpstr>Verdana</vt:lpstr>
      <vt:lpstr>Wingdings</vt:lpstr>
      <vt:lpstr>Droplet</vt:lpstr>
      <vt:lpstr>Enthalpy change</vt:lpstr>
      <vt:lpstr>enthalpy</vt:lpstr>
      <vt:lpstr>∆h – phase changes</vt:lpstr>
      <vt:lpstr>How To calculate ∆h melting ice  vapour </vt:lpstr>
      <vt:lpstr>PowerPoint Presentation</vt:lpstr>
      <vt:lpstr>Heat Curve of a Pure Substance</vt:lpstr>
      <vt:lpstr>Reversing a Heat Curve</vt:lpstr>
      <vt:lpstr>Important pts from a Heat Curve:</vt:lpstr>
      <vt:lpstr>Heat Curve of a Mixture</vt:lpstr>
      <vt:lpstr>Sample Problem imaginary heat curve</vt:lpstr>
      <vt:lpstr>Sample Problem imaginary heat curve</vt:lpstr>
      <vt:lpstr>Worksheet due next class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Hand-out Blue table!</vt:lpstr>
      <vt:lpstr>How do you calculate ∆Hrxn from 〖∆H〗_f?</vt:lpstr>
      <vt:lpstr>PowerPoint Presentation</vt:lpstr>
      <vt:lpstr>Stop Worksheet use table of ∆Hf to solve </vt:lpstr>
      <vt:lpstr>How do you calculate ∆Hrxn from bond energies?</vt:lpstr>
      <vt:lpstr>PowerPoint Presentation</vt:lpstr>
      <vt:lpstr>Why do an estimate????</vt:lpstr>
      <vt:lpstr>Use bond energies to determine the enthalpy of the following rxns.</vt:lpstr>
      <vt:lpstr>Stop -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Enthalpy change</dc:title>
  <dc:creator>Colette Isernhagen</dc:creator>
  <cp:lastModifiedBy>Colette Isernhagen</cp:lastModifiedBy>
  <cp:revision>119</cp:revision>
  <cp:lastPrinted>2018-12-04T20:27:26Z</cp:lastPrinted>
  <dcterms:created xsi:type="dcterms:W3CDTF">2017-11-30T21:33:49Z</dcterms:created>
  <dcterms:modified xsi:type="dcterms:W3CDTF">2018-12-07T21:02:33Z</dcterms:modified>
</cp:coreProperties>
</file>